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2"/>
  </p:notesMasterIdLst>
  <p:handoutMasterIdLst>
    <p:handoutMasterId r:id="rId53"/>
  </p:handoutMasterIdLst>
  <p:sldIdLst>
    <p:sldId id="256" r:id="rId2"/>
    <p:sldId id="291" r:id="rId3"/>
    <p:sldId id="302" r:id="rId4"/>
    <p:sldId id="293" r:id="rId5"/>
    <p:sldId id="294" r:id="rId6"/>
    <p:sldId id="303" r:id="rId7"/>
    <p:sldId id="304" r:id="rId8"/>
    <p:sldId id="305" r:id="rId9"/>
    <p:sldId id="306" r:id="rId10"/>
    <p:sldId id="307" r:id="rId11"/>
    <p:sldId id="308" r:id="rId12"/>
    <p:sldId id="309" r:id="rId13"/>
    <p:sldId id="310" r:id="rId14"/>
    <p:sldId id="298" r:id="rId15"/>
    <p:sldId id="313" r:id="rId16"/>
    <p:sldId id="314" r:id="rId17"/>
    <p:sldId id="315" r:id="rId18"/>
    <p:sldId id="312" r:id="rId19"/>
    <p:sldId id="316" r:id="rId20"/>
    <p:sldId id="299" r:id="rId21"/>
    <p:sldId id="301" r:id="rId22"/>
    <p:sldId id="318" r:id="rId23"/>
    <p:sldId id="290" r:id="rId24"/>
    <p:sldId id="284" r:id="rId25"/>
    <p:sldId id="269" r:id="rId26"/>
    <p:sldId id="288" r:id="rId27"/>
    <p:sldId id="280" r:id="rId28"/>
    <p:sldId id="257" r:id="rId29"/>
    <p:sldId id="258" r:id="rId30"/>
    <p:sldId id="259" r:id="rId31"/>
    <p:sldId id="260" r:id="rId32"/>
    <p:sldId id="263" r:id="rId33"/>
    <p:sldId id="261" r:id="rId34"/>
    <p:sldId id="268" r:id="rId35"/>
    <p:sldId id="285" r:id="rId36"/>
    <p:sldId id="281" r:id="rId37"/>
    <p:sldId id="287" r:id="rId38"/>
    <p:sldId id="283" r:id="rId39"/>
    <p:sldId id="286" r:id="rId40"/>
    <p:sldId id="270" r:id="rId41"/>
    <p:sldId id="271" r:id="rId42"/>
    <p:sldId id="272" r:id="rId43"/>
    <p:sldId id="273" r:id="rId44"/>
    <p:sldId id="274" r:id="rId45"/>
    <p:sldId id="275" r:id="rId46"/>
    <p:sldId id="276" r:id="rId47"/>
    <p:sldId id="266" r:id="rId48"/>
    <p:sldId id="289" r:id="rId49"/>
    <p:sldId id="277" r:id="rId50"/>
    <p:sldId id="278" r:id="rId51"/>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0" autoAdjust="0"/>
    <p:restoredTop sz="70788" autoAdjust="0"/>
  </p:normalViewPr>
  <p:slideViewPr>
    <p:cSldViewPr snapToGrid="0">
      <p:cViewPr>
        <p:scale>
          <a:sx n="80" d="100"/>
          <a:sy n="80" d="100"/>
        </p:scale>
        <p:origin x="360" y="9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57" d="100"/>
          <a:sy n="57" d="100"/>
        </p:scale>
        <p:origin x="2274"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8"/>
          </a:xfrm>
          <a:prstGeom prst="rect">
            <a:avLst/>
          </a:prstGeom>
        </p:spPr>
        <p:txBody>
          <a:bodyPr vert="horz" lIns="96664" tIns="48332" rIns="96664" bIns="48332" rtlCol="0"/>
          <a:lstStyle>
            <a:lvl1pPr algn="l">
              <a:defRPr sz="1300"/>
            </a:lvl1pPr>
          </a:lstStyle>
          <a:p>
            <a:endParaRPr lang="en-US"/>
          </a:p>
        </p:txBody>
      </p:sp>
      <p:sp>
        <p:nvSpPr>
          <p:cNvPr id="3" name="Date Placeholder 2"/>
          <p:cNvSpPr>
            <a:spLocks noGrp="1"/>
          </p:cNvSpPr>
          <p:nvPr>
            <p:ph type="dt" sz="quarter" idx="1"/>
          </p:nvPr>
        </p:nvSpPr>
        <p:spPr>
          <a:xfrm>
            <a:off x="4143588" y="0"/>
            <a:ext cx="3169920" cy="481728"/>
          </a:xfrm>
          <a:prstGeom prst="rect">
            <a:avLst/>
          </a:prstGeom>
        </p:spPr>
        <p:txBody>
          <a:bodyPr vert="horz" lIns="96664" tIns="48332" rIns="96664" bIns="48332" rtlCol="0"/>
          <a:lstStyle>
            <a:lvl1pPr algn="r">
              <a:defRPr sz="1300"/>
            </a:lvl1pPr>
          </a:lstStyle>
          <a:p>
            <a:fld id="{977DF69C-E9E3-495D-97CD-9DE9551D6BCD}" type="datetimeFigureOut">
              <a:rPr lang="en-US" smtClean="0"/>
              <a:t>9/12/2014</a:t>
            </a:fld>
            <a:endParaRPr lang="en-US"/>
          </a:p>
        </p:txBody>
      </p:sp>
      <p:sp>
        <p:nvSpPr>
          <p:cNvPr id="4" name="Footer Placeholder 3"/>
          <p:cNvSpPr>
            <a:spLocks noGrp="1"/>
          </p:cNvSpPr>
          <p:nvPr>
            <p:ph type="ftr" sz="quarter" idx="2"/>
          </p:nvPr>
        </p:nvSpPr>
        <p:spPr>
          <a:xfrm>
            <a:off x="0" y="9119474"/>
            <a:ext cx="3169920" cy="481727"/>
          </a:xfrm>
          <a:prstGeom prst="rect">
            <a:avLst/>
          </a:prstGeom>
        </p:spPr>
        <p:txBody>
          <a:bodyPr vert="horz" lIns="96664" tIns="48332" rIns="96664" bIns="48332" rtlCol="0" anchor="b"/>
          <a:lstStyle>
            <a:lvl1pPr algn="l">
              <a:defRPr sz="1300"/>
            </a:lvl1pPr>
          </a:lstStyle>
          <a:p>
            <a:endParaRPr lang="en-US"/>
          </a:p>
        </p:txBody>
      </p:sp>
      <p:sp>
        <p:nvSpPr>
          <p:cNvPr id="5" name="Slide Number Placeholder 4"/>
          <p:cNvSpPr>
            <a:spLocks noGrp="1"/>
          </p:cNvSpPr>
          <p:nvPr>
            <p:ph type="sldNum" sz="quarter" idx="3"/>
          </p:nvPr>
        </p:nvSpPr>
        <p:spPr>
          <a:xfrm>
            <a:off x="4143588" y="9119474"/>
            <a:ext cx="3169920" cy="481727"/>
          </a:xfrm>
          <a:prstGeom prst="rect">
            <a:avLst/>
          </a:prstGeom>
        </p:spPr>
        <p:txBody>
          <a:bodyPr vert="horz" lIns="96664" tIns="48332" rIns="96664" bIns="48332" rtlCol="0" anchor="b"/>
          <a:lstStyle>
            <a:lvl1pPr algn="r">
              <a:defRPr sz="1300"/>
            </a:lvl1pPr>
          </a:lstStyle>
          <a:p>
            <a:fld id="{A7120D48-FD62-44E7-9473-85B796478316}" type="slidenum">
              <a:rPr lang="en-US" smtClean="0"/>
              <a:t>‹#›</a:t>
            </a:fld>
            <a:endParaRPr lang="en-US"/>
          </a:p>
        </p:txBody>
      </p:sp>
    </p:spTree>
    <p:extLst>
      <p:ext uri="{BB962C8B-B14F-4D97-AF65-F5344CB8AC3E}">
        <p14:creationId xmlns:p14="http://schemas.microsoft.com/office/powerpoint/2010/main" val="60453989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wmf>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8"/>
          </a:xfrm>
          <a:prstGeom prst="rect">
            <a:avLst/>
          </a:prstGeom>
        </p:spPr>
        <p:txBody>
          <a:bodyPr vert="horz" lIns="96664" tIns="48332" rIns="96664" bIns="48332" rtlCol="0"/>
          <a:lstStyle>
            <a:lvl1pPr algn="l">
              <a:defRPr sz="1300"/>
            </a:lvl1pPr>
          </a:lstStyle>
          <a:p>
            <a:endParaRPr lang="en-US"/>
          </a:p>
        </p:txBody>
      </p:sp>
      <p:sp>
        <p:nvSpPr>
          <p:cNvPr id="3" name="Date Placeholder 2"/>
          <p:cNvSpPr>
            <a:spLocks noGrp="1"/>
          </p:cNvSpPr>
          <p:nvPr>
            <p:ph type="dt" idx="1"/>
          </p:nvPr>
        </p:nvSpPr>
        <p:spPr>
          <a:xfrm>
            <a:off x="4143588" y="0"/>
            <a:ext cx="3169920" cy="481728"/>
          </a:xfrm>
          <a:prstGeom prst="rect">
            <a:avLst/>
          </a:prstGeom>
        </p:spPr>
        <p:txBody>
          <a:bodyPr vert="horz" lIns="96664" tIns="48332" rIns="96664" bIns="48332" rtlCol="0"/>
          <a:lstStyle>
            <a:lvl1pPr algn="r">
              <a:defRPr sz="1300"/>
            </a:lvl1pPr>
          </a:lstStyle>
          <a:p>
            <a:fld id="{F6A42A1D-00DD-4101-B7F4-B4774CC8540E}" type="datetimeFigureOut">
              <a:rPr lang="en-US" smtClean="0"/>
              <a:t>9/12/2014</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4" tIns="48332" rIns="96664" bIns="48332"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4" tIns="48332" rIns="96664" bIns="48332"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1727"/>
          </a:xfrm>
          <a:prstGeom prst="rect">
            <a:avLst/>
          </a:prstGeom>
        </p:spPr>
        <p:txBody>
          <a:bodyPr vert="horz" lIns="96664" tIns="48332" rIns="96664" bIns="48332" rtlCol="0" anchor="b"/>
          <a:lstStyle>
            <a:lvl1pPr algn="l">
              <a:defRPr sz="1300"/>
            </a:lvl1pPr>
          </a:lstStyle>
          <a:p>
            <a:endParaRPr lang="en-US"/>
          </a:p>
        </p:txBody>
      </p:sp>
      <p:sp>
        <p:nvSpPr>
          <p:cNvPr id="7" name="Slide Number Placeholder 6"/>
          <p:cNvSpPr>
            <a:spLocks noGrp="1"/>
          </p:cNvSpPr>
          <p:nvPr>
            <p:ph type="sldNum" sz="quarter" idx="5"/>
          </p:nvPr>
        </p:nvSpPr>
        <p:spPr>
          <a:xfrm>
            <a:off x="4143588" y="9119474"/>
            <a:ext cx="3169920" cy="481727"/>
          </a:xfrm>
          <a:prstGeom prst="rect">
            <a:avLst/>
          </a:prstGeom>
        </p:spPr>
        <p:txBody>
          <a:bodyPr vert="horz" lIns="96664" tIns="48332" rIns="96664" bIns="48332" rtlCol="0" anchor="b"/>
          <a:lstStyle>
            <a:lvl1pPr algn="r">
              <a:defRPr sz="1300"/>
            </a:lvl1pPr>
          </a:lstStyle>
          <a:p>
            <a:fld id="{42EAAFEF-7C69-4829-A810-B8C7AEBE8F0E}" type="slidenum">
              <a:rPr lang="en-US" smtClean="0"/>
              <a:t>‹#›</a:t>
            </a:fld>
            <a:endParaRPr lang="en-US"/>
          </a:p>
        </p:txBody>
      </p:sp>
    </p:spTree>
    <p:extLst>
      <p:ext uri="{BB962C8B-B14F-4D97-AF65-F5344CB8AC3E}">
        <p14:creationId xmlns:p14="http://schemas.microsoft.com/office/powerpoint/2010/main" val="17967188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Welcome to Distributed SWI-Prolog Development. I'm Anne</a:t>
            </a:r>
            <a:r>
              <a:rPr lang="en-US" baseline="0" dirty="0" smtClean="0"/>
              <a:t> Ogborn.  Feel free to ask questions at any time.</a:t>
            </a:r>
          </a:p>
        </p:txBody>
      </p:sp>
      <p:sp>
        <p:nvSpPr>
          <p:cNvPr id="4" name="Slide Number Placeholder 3"/>
          <p:cNvSpPr>
            <a:spLocks noGrp="1"/>
          </p:cNvSpPr>
          <p:nvPr>
            <p:ph type="sldNum" sz="quarter" idx="10"/>
          </p:nvPr>
        </p:nvSpPr>
        <p:spPr/>
        <p:txBody>
          <a:bodyPr/>
          <a:lstStyle/>
          <a:p>
            <a:fld id="{42EAAFEF-7C69-4829-A810-B8C7AEBE8F0E}" type="slidenum">
              <a:rPr lang="en-US" smtClean="0"/>
              <a:t>1</a:t>
            </a:fld>
            <a:endParaRPr lang="en-US"/>
          </a:p>
        </p:txBody>
      </p:sp>
    </p:spTree>
    <p:extLst>
      <p:ext uri="{BB962C8B-B14F-4D97-AF65-F5344CB8AC3E}">
        <p14:creationId xmlns:p14="http://schemas.microsoft.com/office/powerpoint/2010/main" val="5616674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the container can explicitly</a:t>
            </a:r>
            <a:r>
              <a:rPr lang="en-US" baseline="0" dirty="0" smtClean="0"/>
              <a:t> mark individual predicates as safe. Obviously if you are going to allow users to alter a database, somewhere there has to be a hole to get to it.</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10</a:t>
            </a:fld>
            <a:endParaRPr lang="en-US"/>
          </a:p>
        </p:txBody>
      </p:sp>
    </p:spTree>
    <p:extLst>
      <p:ext uri="{BB962C8B-B14F-4D97-AF65-F5344CB8AC3E}">
        <p14:creationId xmlns:p14="http://schemas.microsoft.com/office/powerpoint/2010/main" val="18344992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a:t>
            </a:r>
            <a:r>
              <a:rPr lang="en-US" baseline="0" dirty="0" smtClean="0"/>
              <a:t> make a </a:t>
            </a:r>
            <a:r>
              <a:rPr lang="en-US" baseline="0" dirty="0" err="1" smtClean="0"/>
              <a:t>pengine</a:t>
            </a:r>
            <a:r>
              <a:rPr lang="en-US" baseline="0" dirty="0" smtClean="0"/>
              <a:t> you can supply code to be added. This is great for holding state on the server, customizing queries by ID's and such, and making precompiled </a:t>
            </a:r>
            <a:r>
              <a:rPr lang="en-US" baseline="0" dirty="0" err="1" smtClean="0"/>
              <a:t>subqueries</a:t>
            </a:r>
            <a:r>
              <a:rPr lang="en-US" baseline="0" dirty="0" smtClean="0"/>
              <a:t>. This code is unique to this slave.</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11</a:t>
            </a:fld>
            <a:endParaRPr lang="en-US"/>
          </a:p>
        </p:txBody>
      </p:sp>
    </p:spTree>
    <p:extLst>
      <p:ext uri="{BB962C8B-B14F-4D97-AF65-F5344CB8AC3E}">
        <p14:creationId xmlns:p14="http://schemas.microsoft.com/office/powerpoint/2010/main" val="31463645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course</a:t>
            </a:r>
            <a:r>
              <a:rPr lang="en-US" baseline="0" dirty="0" smtClean="0"/>
              <a:t> letting someone hand us a shell call would be unsafe, so we do the same code analysis on the code passed by the master.</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12</a:t>
            </a:fld>
            <a:endParaRPr lang="en-US"/>
          </a:p>
        </p:txBody>
      </p:sp>
    </p:spTree>
    <p:extLst>
      <p:ext uri="{BB962C8B-B14F-4D97-AF65-F5344CB8AC3E}">
        <p14:creationId xmlns:p14="http://schemas.microsoft.com/office/powerpoint/2010/main" val="5353892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this is the net knowledge base we query against.</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13</a:t>
            </a:fld>
            <a:endParaRPr lang="en-US"/>
          </a:p>
        </p:txBody>
      </p:sp>
    </p:spTree>
    <p:extLst>
      <p:ext uri="{BB962C8B-B14F-4D97-AF65-F5344CB8AC3E}">
        <p14:creationId xmlns:p14="http://schemas.microsoft.com/office/powerpoint/2010/main" val="37563033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Once the </a:t>
            </a:r>
            <a:r>
              <a:rPr lang="en-US" dirty="0" err="1" smtClean="0"/>
              <a:t>pengine</a:t>
            </a:r>
            <a:r>
              <a:rPr lang="en-US" dirty="0" smtClean="0"/>
              <a:t> is created, the master can then make normal, nondeterministic Prolog queries.</a:t>
            </a:r>
          </a:p>
          <a:p>
            <a:r>
              <a:rPr lang="en-US" dirty="0" smtClean="0"/>
              <a:t>Here we have some client</a:t>
            </a:r>
            <a:r>
              <a:rPr lang="en-US" baseline="0" dirty="0" smtClean="0"/>
              <a:t> code. Notice the </a:t>
            </a:r>
            <a:r>
              <a:rPr lang="en-US" baseline="0" dirty="0" err="1" smtClean="0"/>
              <a:t>pengine_event_loop</a:t>
            </a:r>
            <a:r>
              <a:rPr lang="en-US" baseline="0" dirty="0" smtClean="0"/>
              <a:t> and closure..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14</a:t>
            </a:fld>
            <a:endParaRPr lang="en-US"/>
          </a:p>
        </p:txBody>
      </p:sp>
    </p:spTree>
    <p:extLst>
      <p:ext uri="{BB962C8B-B14F-4D97-AF65-F5344CB8AC3E}">
        <p14:creationId xmlns:p14="http://schemas.microsoft.com/office/powerpoint/2010/main" val="29023881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prefer to own the loop, you can synchronously call </a:t>
            </a:r>
            <a:r>
              <a:rPr lang="en-US" baseline="0" dirty="0" err="1" smtClean="0"/>
              <a:t>pengine_ask</a:t>
            </a:r>
            <a:r>
              <a:rPr lang="en-US" baseline="0" dirty="0" smtClean="0"/>
              <a:t> and </a:t>
            </a:r>
            <a:r>
              <a:rPr lang="en-US" baseline="0" dirty="0" err="1" smtClean="0"/>
              <a:t>pengine_next</a:t>
            </a:r>
            <a:r>
              <a:rPr lang="en-US" baseline="0" dirty="0" smtClean="0"/>
              <a:t>.</a:t>
            </a:r>
          </a:p>
          <a:p>
            <a:r>
              <a:rPr lang="en-US" baseline="0" dirty="0" smtClean="0"/>
              <a:t>You'll still get responses in events</a:t>
            </a:r>
          </a:p>
          <a:p>
            <a:r>
              <a:rPr lang="en-US" baseline="0" dirty="0" smtClean="0"/>
              <a:t>If you want to retain the same nondeterministic behavior as the local call, you can use </a:t>
            </a:r>
            <a:r>
              <a:rPr lang="en-US" baseline="0" dirty="0" err="1" smtClean="0"/>
              <a:t>pengine_rpc</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15</a:t>
            </a:fld>
            <a:endParaRPr lang="en-US"/>
          </a:p>
        </p:txBody>
      </p:sp>
    </p:spTree>
    <p:extLst>
      <p:ext uri="{BB962C8B-B14F-4D97-AF65-F5344CB8AC3E}">
        <p14:creationId xmlns:p14="http://schemas.microsoft.com/office/powerpoint/2010/main" val="13455591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   Lets try this.</a:t>
            </a:r>
          </a:p>
          <a:p>
            <a:r>
              <a:rPr lang="en-US" dirty="0" smtClean="0"/>
              <a:t>   Here we have a shell that lets us enter arbitrary code on the left, make a query here, and execute the query on the server.</a:t>
            </a:r>
          </a:p>
          <a:p>
            <a:r>
              <a:rPr lang="en-US" dirty="0" smtClean="0"/>
              <a:t>   This application is called SWISH, it's one of the central pieces of the </a:t>
            </a:r>
            <a:r>
              <a:rPr lang="en-US" dirty="0" err="1" smtClean="0"/>
              <a:t>pengines</a:t>
            </a:r>
            <a:r>
              <a:rPr lang="en-US" dirty="0" smtClean="0"/>
              <a:t> toolkit.</a:t>
            </a:r>
          </a:p>
          <a:p>
            <a:endParaRPr lang="en-US" dirty="0" smtClean="0"/>
          </a:p>
          <a:p>
            <a:r>
              <a:rPr lang="en-US" dirty="0" smtClean="0"/>
              <a:t> DEMO SIMPLE PENGINE QUERY IN SWISH.</a:t>
            </a:r>
          </a:p>
          <a:p>
            <a:r>
              <a:rPr lang="en-US" dirty="0" smtClean="0"/>
              <a:t>   Notice that we're submitting Prolog from </a:t>
            </a:r>
            <a:r>
              <a:rPr lang="en-US" dirty="0" err="1" smtClean="0"/>
              <a:t>Javascript</a:t>
            </a:r>
            <a:r>
              <a:rPr lang="en-US" dirty="0" smtClean="0"/>
              <a:t> here. We've learned that using </a:t>
            </a:r>
            <a:r>
              <a:rPr lang="en-US" dirty="0" err="1" smtClean="0"/>
              <a:t>pengines</a:t>
            </a:r>
            <a:r>
              <a:rPr lang="en-US" dirty="0" smtClean="0"/>
              <a:t> can make doing </a:t>
            </a:r>
            <a:r>
              <a:rPr lang="en-US" dirty="0" err="1" smtClean="0"/>
              <a:t>ajax</a:t>
            </a:r>
            <a:r>
              <a:rPr lang="en-US" dirty="0" smtClean="0"/>
              <a:t> type web development a lot simpler.</a:t>
            </a:r>
          </a:p>
          <a:p>
            <a:r>
              <a:rPr lang="en-US" dirty="0" smtClean="0"/>
              <a:t>   Questions?</a:t>
            </a:r>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16</a:t>
            </a:fld>
            <a:endParaRPr lang="en-US"/>
          </a:p>
        </p:txBody>
      </p:sp>
    </p:spTree>
    <p:extLst>
      <p:ext uri="{BB962C8B-B14F-4D97-AF65-F5344CB8AC3E}">
        <p14:creationId xmlns:p14="http://schemas.microsoft.com/office/powerpoint/2010/main" val="39628784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You'll</a:t>
            </a:r>
            <a:r>
              <a:rPr lang="en-US" baseline="0" dirty="0" smtClean="0"/>
              <a:t> remember that we imported our application code into the sandbox.</a:t>
            </a:r>
          </a:p>
          <a:p>
            <a:r>
              <a:rPr lang="en-US" baseline="0" dirty="0" smtClean="0"/>
              <a:t>Lets see how to do that.</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17</a:t>
            </a:fld>
            <a:endParaRPr lang="en-US"/>
          </a:p>
        </p:txBody>
      </p:sp>
    </p:spTree>
    <p:extLst>
      <p:ext uri="{BB962C8B-B14F-4D97-AF65-F5344CB8AC3E}">
        <p14:creationId xmlns:p14="http://schemas.microsoft.com/office/powerpoint/2010/main" val="39887567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18</a:t>
            </a:fld>
            <a:endParaRPr lang="en-US"/>
          </a:p>
        </p:txBody>
      </p:sp>
    </p:spTree>
    <p:extLst>
      <p:ext uri="{BB962C8B-B14F-4D97-AF65-F5344CB8AC3E}">
        <p14:creationId xmlns:p14="http://schemas.microsoft.com/office/powerpoint/2010/main" val="8692476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Now,</a:t>
            </a:r>
            <a:r>
              <a:rPr lang="en-US" baseline="0" dirty="0" smtClean="0"/>
              <a:t> if we want to use unsafe predicates, adding them is fairly straightforward.</a:t>
            </a:r>
          </a:p>
          <a:p>
            <a:r>
              <a:rPr lang="en-US" baseline="0" dirty="0" smtClean="0"/>
              <a:t>We just export the unsafe predicate, and then define a new clause for </a:t>
            </a:r>
            <a:r>
              <a:rPr lang="en-US" baseline="0" dirty="0" err="1" smtClean="0"/>
              <a:t>sandbox:safe_primitive</a:t>
            </a:r>
            <a:r>
              <a:rPr lang="en-US" baseline="0" dirty="0" smtClean="0"/>
              <a:t> that unifies with our call.</a:t>
            </a:r>
          </a:p>
          <a:p>
            <a:r>
              <a:rPr lang="en-US" baseline="0" dirty="0" smtClean="0"/>
              <a:t>Notice that this means we can make an arbitrary test for what's safe, we're not restricted to either allowing unrestricted access to a predicate or forbidding it.</a:t>
            </a:r>
            <a:endParaRPr lang="en-US" dirty="0" smtClean="0"/>
          </a:p>
        </p:txBody>
      </p:sp>
      <p:sp>
        <p:nvSpPr>
          <p:cNvPr id="4" name="Slide Number Placeholder 3"/>
          <p:cNvSpPr>
            <a:spLocks noGrp="1"/>
          </p:cNvSpPr>
          <p:nvPr>
            <p:ph type="sldNum" sz="quarter" idx="10"/>
          </p:nvPr>
        </p:nvSpPr>
        <p:spPr/>
        <p:txBody>
          <a:bodyPr/>
          <a:lstStyle/>
          <a:p>
            <a:fld id="{42EAAFEF-7C69-4829-A810-B8C7AEBE8F0E}" type="slidenum">
              <a:rPr lang="en-US" smtClean="0"/>
              <a:t>19</a:t>
            </a:fld>
            <a:endParaRPr lang="en-US"/>
          </a:p>
        </p:txBody>
      </p:sp>
    </p:spTree>
    <p:extLst>
      <p:ext uri="{BB962C8B-B14F-4D97-AF65-F5344CB8AC3E}">
        <p14:creationId xmlns:p14="http://schemas.microsoft.com/office/powerpoint/2010/main" val="997467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Over the last 9 months an </a:t>
            </a:r>
            <a:r>
              <a:rPr lang="en-US" dirty="0" err="1" smtClean="0"/>
              <a:t>intersting</a:t>
            </a:r>
            <a:r>
              <a:rPr lang="en-US" dirty="0" smtClean="0"/>
              <a:t> ecosystem has built up in the SWI-Prolog  environment, based around</a:t>
            </a:r>
          </a:p>
          <a:p>
            <a:r>
              <a:rPr lang="en-US" dirty="0" smtClean="0"/>
              <a:t>	a library called </a:t>
            </a:r>
            <a:r>
              <a:rPr lang="en-US" dirty="0" err="1" smtClean="0"/>
              <a:t>pengines</a:t>
            </a:r>
            <a:r>
              <a:rPr lang="en-US" dirty="0" smtClean="0"/>
              <a:t>, written by </a:t>
            </a:r>
            <a:r>
              <a:rPr lang="en-US" dirty="0" err="1" smtClean="0"/>
              <a:t>Torbjorn</a:t>
            </a:r>
            <a:r>
              <a:rPr lang="en-US" dirty="0" smtClean="0"/>
              <a:t> lager of the </a:t>
            </a:r>
            <a:r>
              <a:rPr lang="en-US" dirty="0" err="1" smtClean="0"/>
              <a:t>univ</a:t>
            </a:r>
            <a:r>
              <a:rPr lang="en-US" dirty="0" smtClean="0"/>
              <a:t> of </a:t>
            </a:r>
            <a:r>
              <a:rPr lang="en-US" dirty="0" err="1" smtClean="0"/>
              <a:t>Gothenborg</a:t>
            </a:r>
            <a:r>
              <a:rPr lang="en-US" baseline="0" dirty="0" smtClean="0"/>
              <a:t> and Jan </a:t>
            </a:r>
            <a:r>
              <a:rPr lang="en-US" baseline="0" dirty="0" err="1" smtClean="0"/>
              <a:t>Wielemaker</a:t>
            </a:r>
            <a:r>
              <a:rPr lang="en-US" baseline="0" dirty="0" smtClean="0"/>
              <a:t> at the Free University of the Netherlands.</a:t>
            </a:r>
            <a:endParaRPr lang="en-US" dirty="0" smtClean="0"/>
          </a:p>
          <a:p>
            <a:r>
              <a:rPr lang="en-US" dirty="0" smtClean="0"/>
              <a:t>	I'm going to show you that library, starting with some of what motivated it, and then showing you the API.</a:t>
            </a:r>
          </a:p>
          <a:p>
            <a:r>
              <a:rPr lang="en-US" dirty="0" smtClean="0"/>
              <a:t>	After that we'll take a brief look at the rest of the ecosystem.</a:t>
            </a:r>
          </a:p>
          <a:p>
            <a:r>
              <a:rPr lang="en-US" dirty="0" smtClean="0"/>
              <a:t>	This is an early look at a very new system. While the core is pretty solid, many of the peripheral pieces are just</a:t>
            </a:r>
          </a:p>
          <a:p>
            <a:r>
              <a:rPr lang="en-US" dirty="0" smtClean="0"/>
              <a:t>	now being made, so it's an interesting time for us.</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2</a:t>
            </a:fld>
            <a:endParaRPr lang="en-US"/>
          </a:p>
        </p:txBody>
      </p:sp>
    </p:spTree>
    <p:extLst>
      <p:ext uri="{BB962C8B-B14F-4D97-AF65-F5344CB8AC3E}">
        <p14:creationId xmlns:p14="http://schemas.microsoft.com/office/powerpoint/2010/main" val="19984908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We're building up an ecosystem for </a:t>
            </a:r>
          </a:p>
          <a:p>
            <a:r>
              <a:rPr lang="en-US" dirty="0" smtClean="0"/>
              <a:t>building distributed systems around </a:t>
            </a:r>
            <a:r>
              <a:rPr lang="en-US" dirty="0" err="1" smtClean="0"/>
              <a:t>pengines</a:t>
            </a:r>
            <a:r>
              <a:rPr lang="en-US" dirty="0" smtClean="0"/>
              <a:t>,</a:t>
            </a:r>
            <a:r>
              <a:rPr lang="en-US" baseline="0" dirty="0" smtClean="0"/>
              <a:t> </a:t>
            </a:r>
            <a:r>
              <a:rPr lang="en-US" baseline="0" dirty="0" err="1" smtClean="0"/>
              <a:t>websocket</a:t>
            </a:r>
            <a:r>
              <a:rPr lang="en-US" baseline="0" dirty="0" smtClean="0"/>
              <a:t> support, and a tool, hub.pl, for building collaborative applications.</a:t>
            </a:r>
          </a:p>
          <a:p>
            <a:r>
              <a:rPr lang="en-US" dirty="0" smtClean="0"/>
              <a:t> We've made a few projects with that already. There's a whiteboard, a chat room, shared code editing, and other collaborative applications are coming quickly. There's already a commercial user - we have a hospital that is building a distributed system for scheduling hospital resources like rooms, operating theaters, and so on.</a:t>
            </a:r>
            <a:endParaRPr lang="en-US" baseline="0" dirty="0" smtClean="0"/>
          </a:p>
          <a:p>
            <a:r>
              <a:rPr lang="en-US" baseline="0" dirty="0" smtClean="0"/>
              <a:t>I've been having a lot of fun with the collaborative application system. It makes building a shared environment fun and easy.</a:t>
            </a:r>
            <a:endParaRPr lang="en-US" dirty="0" smtClean="0"/>
          </a:p>
        </p:txBody>
      </p:sp>
      <p:sp>
        <p:nvSpPr>
          <p:cNvPr id="4" name="Slide Number Placeholder 3"/>
          <p:cNvSpPr>
            <a:spLocks noGrp="1"/>
          </p:cNvSpPr>
          <p:nvPr>
            <p:ph type="sldNum" sz="quarter" idx="10"/>
          </p:nvPr>
        </p:nvSpPr>
        <p:spPr/>
        <p:txBody>
          <a:bodyPr/>
          <a:lstStyle/>
          <a:p>
            <a:fld id="{42EAAFEF-7C69-4829-A810-B8C7AEBE8F0E}" type="slidenum">
              <a:rPr lang="en-US" smtClean="0"/>
              <a:t>20</a:t>
            </a:fld>
            <a:endParaRPr lang="en-US"/>
          </a:p>
        </p:txBody>
      </p:sp>
    </p:spTree>
    <p:extLst>
      <p:ext uri="{BB962C8B-B14F-4D97-AF65-F5344CB8AC3E}">
        <p14:creationId xmlns:p14="http://schemas.microsoft.com/office/powerpoint/2010/main" val="7788953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SWISH, and are just completing refactoring it into pieces so it can be used as building blocks for online query systems.</a:t>
            </a:r>
          </a:p>
          <a:p>
            <a:r>
              <a:rPr lang="en-US" dirty="0" smtClean="0"/>
              <a:t>   Jan is working on a data browser system that he's still keeping under wraps.</a:t>
            </a:r>
          </a:p>
          <a:p>
            <a:r>
              <a:rPr lang="en-US" dirty="0" smtClean="0"/>
              <a:t>   </a:t>
            </a:r>
            <a:r>
              <a:rPr lang="en-US" dirty="0" err="1" smtClean="0"/>
              <a:t>Torbjorn's</a:t>
            </a:r>
            <a:r>
              <a:rPr lang="en-US" dirty="0" smtClean="0"/>
              <a:t> planning on building an online system to teach Prolog.</a:t>
            </a:r>
          </a:p>
          <a:p>
            <a:r>
              <a:rPr lang="en-US" dirty="0" smtClean="0"/>
              <a:t>   And I'm slated to build some expert system shells with interactive interfaces</a:t>
            </a:r>
            <a:r>
              <a:rPr lang="en-US" baseline="0" dirty="0" smtClean="0"/>
              <a:t> along with some students from Stanford this semester.</a:t>
            </a:r>
            <a:endParaRPr lang="en-US" dirty="0" smtClean="0"/>
          </a:p>
          <a:p>
            <a:r>
              <a:rPr lang="en-US" dirty="0" smtClean="0"/>
              <a:t>   Over the next 12 to 15 months, we expect to slowly turn SWISH into an industrial strength IDE, and slowly supplant the existing </a:t>
            </a:r>
            <a:r>
              <a:rPr lang="en-US" dirty="0" err="1" smtClean="0"/>
              <a:t>pceEmacs</a:t>
            </a:r>
            <a:r>
              <a:rPr lang="en-US" dirty="0" smtClean="0"/>
              <a:t> based IDE for SWI-Prolog.</a:t>
            </a:r>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21</a:t>
            </a:fld>
            <a:endParaRPr lang="en-US"/>
          </a:p>
        </p:txBody>
      </p:sp>
    </p:spTree>
    <p:extLst>
      <p:ext uri="{BB962C8B-B14F-4D97-AF65-F5344CB8AC3E}">
        <p14:creationId xmlns:p14="http://schemas.microsoft.com/office/powerpoint/2010/main" val="38640087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Thanks, I hope you've enjoyed hearing about </a:t>
            </a:r>
            <a:r>
              <a:rPr lang="en-US" dirty="0" err="1" smtClean="0"/>
              <a:t>pengines</a:t>
            </a:r>
            <a:r>
              <a:rPr lang="en-US" dirty="0" smtClean="0"/>
              <a:t>, I've enjoyed telling you all about them.</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Thanks to </a:t>
            </a:r>
            <a:r>
              <a:rPr lang="en-US" dirty="0" err="1" smtClean="0"/>
              <a:t>Torbjörn</a:t>
            </a:r>
            <a:r>
              <a:rPr lang="en-US" dirty="0" smtClean="0"/>
              <a:t> Lager and Jan </a:t>
            </a:r>
            <a:r>
              <a:rPr lang="en-US" dirty="0" err="1" smtClean="0"/>
              <a:t>Wielemaker</a:t>
            </a:r>
            <a:r>
              <a:rPr lang="en-US" dirty="0" smtClean="0"/>
              <a:t>, who tolerated many naive questions while I was working on this.</a:t>
            </a:r>
          </a:p>
          <a:p>
            <a:r>
              <a:rPr lang="en-US" dirty="0" smtClean="0"/>
              <a:t>These slides are available on</a:t>
            </a:r>
            <a:r>
              <a:rPr lang="en-US" baseline="0" dirty="0" smtClean="0"/>
              <a:t> </a:t>
            </a:r>
            <a:endParaRPr lang="en-US" dirty="0" smtClean="0"/>
          </a:p>
          <a:p>
            <a:r>
              <a:rPr lang="en-US" dirty="0" smtClean="0"/>
              <a:t>   Any questions?</a:t>
            </a:r>
          </a:p>
          <a:p>
            <a:endParaRPr lang="en-US" dirty="0"/>
          </a:p>
        </p:txBody>
      </p:sp>
      <p:sp>
        <p:nvSpPr>
          <p:cNvPr id="4" name="Slide Number Placeholder 3"/>
          <p:cNvSpPr>
            <a:spLocks noGrp="1"/>
          </p:cNvSpPr>
          <p:nvPr>
            <p:ph type="sldNum" sz="quarter" idx="10"/>
          </p:nvPr>
        </p:nvSpPr>
        <p:spPr/>
        <p:txBody>
          <a:bodyPr/>
          <a:lstStyle/>
          <a:p>
            <a:fld id="{FE80C184-613D-42A8-A044-4FB84949CE70}" type="slidenum">
              <a:rPr lang="en-US" smtClean="0"/>
              <a:t>22</a:t>
            </a:fld>
            <a:endParaRPr lang="en-US"/>
          </a:p>
        </p:txBody>
      </p:sp>
    </p:spTree>
    <p:extLst>
      <p:ext uri="{BB962C8B-B14F-4D97-AF65-F5344CB8AC3E}">
        <p14:creationId xmlns:p14="http://schemas.microsoft.com/office/powerpoint/2010/main" val="222644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23</a:t>
            </a:fld>
            <a:endParaRPr lang="en-US"/>
          </a:p>
        </p:txBody>
      </p:sp>
    </p:spTree>
    <p:extLst>
      <p:ext uri="{BB962C8B-B14F-4D97-AF65-F5344CB8AC3E}">
        <p14:creationId xmlns:p14="http://schemas.microsoft.com/office/powerpoint/2010/main" val="42202068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This talk</a:t>
            </a:r>
            <a:r>
              <a:rPr lang="en-US" baseline="0" dirty="0" smtClean="0"/>
              <a:t> is as much about motivations for what we're doing as the </a:t>
            </a:r>
            <a:r>
              <a:rPr lang="en-US" baseline="0" dirty="0" err="1" smtClean="0"/>
              <a:t>nitty</a:t>
            </a:r>
            <a:r>
              <a:rPr lang="en-US" baseline="0" dirty="0" smtClean="0"/>
              <a:t> gritty of the APIs involved.</a:t>
            </a:r>
            <a:endParaRPr lang="en-US" dirty="0" smtClean="0"/>
          </a:p>
          <a:p>
            <a:pPr marL="171450" indent="-171450">
              <a:buFont typeface="Arial" panose="020B0604020202020204" pitchFamily="34" charset="0"/>
              <a:buChar char="•"/>
            </a:pPr>
            <a:endParaRPr lang="en-US" baseline="0" dirty="0" smtClean="0"/>
          </a:p>
          <a:p>
            <a:pPr marL="171450" indent="-171450">
              <a:buFont typeface="Arial" panose="020B0604020202020204" pitchFamily="34" charset="0"/>
              <a:buChar char="•"/>
            </a:pPr>
            <a:r>
              <a:rPr lang="en-US" baseline="0" dirty="0" smtClean="0"/>
              <a:t>introduce </a:t>
            </a:r>
            <a:r>
              <a:rPr lang="en-US" baseline="0" dirty="0" err="1" smtClean="0"/>
              <a:t>pengine</a:t>
            </a:r>
            <a:r>
              <a:rPr lang="en-US" baseline="0" dirty="0" smtClean="0"/>
              <a:t> ecosystem</a:t>
            </a:r>
          </a:p>
          <a:p>
            <a:pPr marL="171450" indent="-171450">
              <a:buFont typeface="Arial" panose="020B0604020202020204" pitchFamily="34" charset="0"/>
              <a:buChar char="•"/>
            </a:pPr>
            <a:r>
              <a:rPr lang="en-US" baseline="0" dirty="0" err="1" smtClean="0"/>
              <a:t>pengine</a:t>
            </a:r>
            <a:r>
              <a:rPr lang="en-US" baseline="0" dirty="0" smtClean="0"/>
              <a:t> architecture</a:t>
            </a:r>
          </a:p>
          <a:p>
            <a:pPr marL="171450" indent="-171450">
              <a:buFont typeface="Arial" panose="020B0604020202020204" pitchFamily="34" charset="0"/>
              <a:buChar char="•"/>
            </a:pPr>
            <a:r>
              <a:rPr lang="en-US" dirty="0" smtClean="0"/>
              <a:t>Motivate</a:t>
            </a:r>
            <a:r>
              <a:rPr lang="en-US" baseline="0" dirty="0" smtClean="0"/>
              <a:t> </a:t>
            </a:r>
            <a:r>
              <a:rPr lang="en-US" baseline="0" dirty="0" err="1" smtClean="0"/>
              <a:t>pengines</a:t>
            </a:r>
            <a:endParaRPr lang="en-US" baseline="0" dirty="0" smtClean="0"/>
          </a:p>
          <a:p>
            <a:pPr marL="171450" indent="-171450">
              <a:buFont typeface="Arial" panose="020B0604020202020204" pitchFamily="34" charset="0"/>
              <a:buChar char="•"/>
            </a:pPr>
            <a:r>
              <a:rPr lang="en-US" baseline="0" dirty="0" smtClean="0"/>
              <a:t>SWISH</a:t>
            </a:r>
          </a:p>
          <a:p>
            <a:pPr marL="171450" indent="-171450">
              <a:buFont typeface="Arial" panose="020B0604020202020204" pitchFamily="34" charset="0"/>
              <a:buChar char="•"/>
            </a:pPr>
            <a:r>
              <a:rPr lang="en-US" baseline="0" dirty="0" smtClean="0"/>
              <a:t>questions</a:t>
            </a:r>
          </a:p>
          <a:p>
            <a:endParaRPr lang="en-US" baseline="0" dirty="0" smtClean="0"/>
          </a:p>
        </p:txBody>
      </p:sp>
      <p:sp>
        <p:nvSpPr>
          <p:cNvPr id="4" name="Slide Number Placeholder 3"/>
          <p:cNvSpPr>
            <a:spLocks noGrp="1"/>
          </p:cNvSpPr>
          <p:nvPr>
            <p:ph type="sldNum" sz="quarter" idx="10"/>
          </p:nvPr>
        </p:nvSpPr>
        <p:spPr/>
        <p:txBody>
          <a:bodyPr/>
          <a:lstStyle/>
          <a:p>
            <a:fld id="{42EAAFEF-7C69-4829-A810-B8C7AEBE8F0E}" type="slidenum">
              <a:rPr lang="en-US" smtClean="0"/>
              <a:t>24</a:t>
            </a:fld>
            <a:endParaRPr lang="en-US"/>
          </a:p>
        </p:txBody>
      </p:sp>
    </p:spTree>
    <p:extLst>
      <p:ext uri="{BB962C8B-B14F-4D97-AF65-F5344CB8AC3E}">
        <p14:creationId xmlns:p14="http://schemas.microsoft.com/office/powerpoint/2010/main" val="34232430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1247" indent="-181247">
              <a:buFont typeface="Arial" panose="020B0604020202020204" pitchFamily="34" charset="0"/>
              <a:buChar char="•"/>
            </a:pPr>
            <a:r>
              <a:rPr lang="en-US" dirty="0" smtClean="0"/>
              <a:t>Written by </a:t>
            </a:r>
            <a:r>
              <a:rPr lang="en-US" dirty="0" err="1" smtClean="0"/>
              <a:t>Torbjörn</a:t>
            </a:r>
            <a:r>
              <a:rPr lang="en-US" dirty="0" smtClean="0"/>
              <a:t> Lager this spring</a:t>
            </a:r>
          </a:p>
          <a:p>
            <a:pPr marL="181247" indent="-181247">
              <a:buFont typeface="Arial" panose="020B0604020202020204" pitchFamily="34" charset="0"/>
              <a:buChar char="•"/>
            </a:pPr>
            <a:r>
              <a:rPr lang="en-US" dirty="0" smtClean="0"/>
              <a:t>Now the basis of a growing set of tools called SWISH</a:t>
            </a:r>
          </a:p>
          <a:p>
            <a:pPr marL="181247" indent="-181247">
              <a:buFont typeface="Arial" panose="020B0604020202020204" pitchFamily="34" charset="0"/>
              <a:buChar char="•"/>
            </a:pPr>
            <a:r>
              <a:rPr lang="en-US" dirty="0" smtClean="0"/>
              <a:t>FIX ME READ ALONG</a:t>
            </a:r>
          </a:p>
          <a:p>
            <a:endParaRPr lang="en-US" dirty="0"/>
          </a:p>
        </p:txBody>
      </p:sp>
      <p:sp>
        <p:nvSpPr>
          <p:cNvPr id="4" name="Slide Number Placeholder 3"/>
          <p:cNvSpPr>
            <a:spLocks noGrp="1"/>
          </p:cNvSpPr>
          <p:nvPr>
            <p:ph type="sldNum" sz="quarter" idx="10"/>
          </p:nvPr>
        </p:nvSpPr>
        <p:spPr/>
        <p:txBody>
          <a:bodyPr/>
          <a:lstStyle/>
          <a:p>
            <a:fld id="{FE80C184-613D-42A8-A044-4FB84949CE70}" type="slidenum">
              <a:rPr lang="en-US" smtClean="0"/>
              <a:t>25</a:t>
            </a:fld>
            <a:endParaRPr lang="en-US"/>
          </a:p>
        </p:txBody>
      </p:sp>
    </p:spTree>
    <p:extLst>
      <p:ext uri="{BB962C8B-B14F-4D97-AF65-F5344CB8AC3E}">
        <p14:creationId xmlns:p14="http://schemas.microsoft.com/office/powerpoint/2010/main" val="6325119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1247" indent="-181247">
              <a:buFont typeface="Arial" panose="020B0604020202020204" pitchFamily="34" charset="0"/>
              <a:buChar char="•"/>
            </a:pPr>
            <a:r>
              <a:rPr lang="en-US" dirty="0" smtClean="0"/>
              <a:t>Written by </a:t>
            </a:r>
            <a:r>
              <a:rPr lang="en-US" dirty="0" err="1" smtClean="0"/>
              <a:t>Torbjörn</a:t>
            </a:r>
            <a:r>
              <a:rPr lang="en-US" dirty="0" smtClean="0"/>
              <a:t> Lager this spring</a:t>
            </a:r>
          </a:p>
          <a:p>
            <a:pPr marL="181247" indent="-181247">
              <a:buFont typeface="Arial" panose="020B0604020202020204" pitchFamily="34" charset="0"/>
              <a:buChar char="•"/>
            </a:pPr>
            <a:r>
              <a:rPr lang="en-US" dirty="0" smtClean="0"/>
              <a:t>Now the basis of a growing set of tools called SWISH</a:t>
            </a:r>
          </a:p>
          <a:p>
            <a:pPr marL="181247" indent="-181247">
              <a:buFont typeface="Arial" panose="020B0604020202020204" pitchFamily="34" charset="0"/>
              <a:buChar char="•"/>
            </a:pPr>
            <a:r>
              <a:rPr lang="en-US" dirty="0" smtClean="0"/>
              <a:t>Create a lightweight, private VM that can be queried remotely</a:t>
            </a:r>
          </a:p>
          <a:p>
            <a:pPr marL="181247" indent="-181247">
              <a:buFont typeface="Arial" panose="020B0604020202020204" pitchFamily="34" charset="0"/>
              <a:buChar char="•"/>
            </a:pPr>
            <a:r>
              <a:rPr lang="en-US" dirty="0" smtClean="0"/>
              <a:t>KB is the larger KB union the private KB</a:t>
            </a:r>
          </a:p>
          <a:p>
            <a:pPr marL="181247" indent="-181247">
              <a:buFont typeface="Arial" panose="020B0604020202020204" pitchFamily="34" charset="0"/>
              <a:buChar char="•"/>
            </a:pPr>
            <a:r>
              <a:rPr lang="en-US" dirty="0" smtClean="0"/>
              <a:t>Sandboxed</a:t>
            </a:r>
          </a:p>
          <a:p>
            <a:pPr marL="181247" indent="-181247">
              <a:buFont typeface="Arial" panose="020B0604020202020204" pitchFamily="34" charset="0"/>
              <a:buChar char="•"/>
            </a:pPr>
            <a:r>
              <a:rPr lang="en-US" dirty="0" smtClean="0"/>
              <a:t>You can expose what you want to the sandbox</a:t>
            </a:r>
          </a:p>
          <a:p>
            <a:pPr marL="181247" indent="-181247">
              <a:buFont typeface="Arial" panose="020B0604020202020204" pitchFamily="34" charset="0"/>
              <a:buChar char="•"/>
            </a:pPr>
            <a:r>
              <a:rPr lang="en-US" dirty="0" smtClean="0"/>
              <a:t>FIX ME READ ALONG</a:t>
            </a:r>
          </a:p>
          <a:p>
            <a:endParaRPr lang="en-US" dirty="0"/>
          </a:p>
        </p:txBody>
      </p:sp>
      <p:sp>
        <p:nvSpPr>
          <p:cNvPr id="4" name="Slide Number Placeholder 3"/>
          <p:cNvSpPr>
            <a:spLocks noGrp="1"/>
          </p:cNvSpPr>
          <p:nvPr>
            <p:ph type="sldNum" sz="quarter" idx="10"/>
          </p:nvPr>
        </p:nvSpPr>
        <p:spPr/>
        <p:txBody>
          <a:bodyPr/>
          <a:lstStyle/>
          <a:p>
            <a:fld id="{FE80C184-613D-42A8-A044-4FB84949CE70}" type="slidenum">
              <a:rPr lang="en-US" smtClean="0"/>
              <a:t>26</a:t>
            </a:fld>
            <a:endParaRPr lang="en-US"/>
          </a:p>
        </p:txBody>
      </p:sp>
    </p:spTree>
    <p:extLst>
      <p:ext uri="{BB962C8B-B14F-4D97-AF65-F5344CB8AC3E}">
        <p14:creationId xmlns:p14="http://schemas.microsoft.com/office/powerpoint/2010/main" val="5588926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 like to introduce</a:t>
            </a:r>
            <a:r>
              <a:rPr lang="en-US" baseline="0" dirty="0" smtClean="0"/>
              <a:t> Bob</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27</a:t>
            </a:fld>
            <a:endParaRPr lang="en-US"/>
          </a:p>
        </p:txBody>
      </p:sp>
    </p:spTree>
    <p:extLst>
      <p:ext uri="{BB962C8B-B14F-4D97-AF65-F5344CB8AC3E}">
        <p14:creationId xmlns:p14="http://schemas.microsoft.com/office/powerpoint/2010/main" val="9861530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Bob wants to  query a bunch of complex data on a different computer</a:t>
            </a:r>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28</a:t>
            </a:fld>
            <a:endParaRPr lang="en-US"/>
          </a:p>
        </p:txBody>
      </p:sp>
    </p:spTree>
    <p:extLst>
      <p:ext uri="{BB962C8B-B14F-4D97-AF65-F5344CB8AC3E}">
        <p14:creationId xmlns:p14="http://schemas.microsoft.com/office/powerpoint/2010/main" val="10565993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Simpe</a:t>
            </a:r>
            <a:r>
              <a:rPr lang="en-US" dirty="0" smtClean="0"/>
              <a:t>. Give Bob a shell account, let him SSH in.</a:t>
            </a:r>
            <a:r>
              <a:rPr lang="en-US" baseline="0" dirty="0" smtClean="0"/>
              <a:t> No complex API - just let him have access with all his normal tools.</a:t>
            </a:r>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29</a:t>
            </a:fld>
            <a:endParaRPr lang="en-US"/>
          </a:p>
        </p:txBody>
      </p:sp>
    </p:spTree>
    <p:extLst>
      <p:ext uri="{BB962C8B-B14F-4D97-AF65-F5344CB8AC3E}">
        <p14:creationId xmlns:p14="http://schemas.microsoft.com/office/powerpoint/2010/main" val="906953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Suppose you want to make a federated query of data from many servers. By a federated query I mean we want to do joins on tables that are on different servers. The really awful way to do this is to have a web API on each server, get a superset of the data you actually need from each server, and then do the join locally. This is going to be painful. But it's what happens now.</a:t>
            </a:r>
          </a:p>
          <a:p>
            <a:r>
              <a:rPr lang="en-US" dirty="0" smtClean="0"/>
              <a:t>   How many of you here have done this?</a:t>
            </a:r>
          </a:p>
          <a:p>
            <a:r>
              <a:rPr lang="en-US" dirty="0" smtClean="0"/>
              <a:t>   A better way would be to have shell access to each server. You could run out your data locally, ftp it out, and at least minimize the pain. But that still doesn't federate the query.</a:t>
            </a:r>
          </a:p>
          <a:p>
            <a:r>
              <a:rPr lang="en-US" dirty="0" smtClean="0"/>
              <a:t>   So, one option would be to automate the accesses - then you could ping pong back and forth, getting small data items and do the join as you go.</a:t>
            </a:r>
          </a:p>
          <a:p>
            <a:r>
              <a:rPr lang="en-US" dirty="0" smtClean="0"/>
              <a:t>   Hey - that, it turns out, is the same SLD resolution algorithm Prolog uses.</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3</a:t>
            </a:fld>
            <a:endParaRPr lang="en-US"/>
          </a:p>
        </p:txBody>
      </p:sp>
    </p:spTree>
    <p:extLst>
      <p:ext uri="{BB962C8B-B14F-4D97-AF65-F5344CB8AC3E}">
        <p14:creationId xmlns:p14="http://schemas.microsoft.com/office/powerpoint/2010/main" val="25128070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won't work at web</a:t>
            </a:r>
            <a:r>
              <a:rPr lang="en-US" baseline="0" dirty="0" smtClean="0"/>
              <a:t> scale, with millions of Bobs.</a:t>
            </a:r>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30</a:t>
            </a:fld>
            <a:endParaRPr lang="en-US"/>
          </a:p>
        </p:txBody>
      </p:sp>
    </p:spTree>
    <p:extLst>
      <p:ext uri="{BB962C8B-B14F-4D97-AF65-F5344CB8AC3E}">
        <p14:creationId xmlns:p14="http://schemas.microsoft.com/office/powerpoint/2010/main" val="3719242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gets worse if</a:t>
            </a:r>
            <a:r>
              <a:rPr lang="en-US" baseline="0" dirty="0" smtClean="0"/>
              <a:t> some of these bobs want to do queries that involve multiple servers</a:t>
            </a:r>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31</a:t>
            </a:fld>
            <a:endParaRPr lang="en-US"/>
          </a:p>
        </p:txBody>
      </p:sp>
    </p:spTree>
    <p:extLst>
      <p:ext uri="{BB962C8B-B14F-4D97-AF65-F5344CB8AC3E}">
        <p14:creationId xmlns:p14="http://schemas.microsoft.com/office/powerpoint/2010/main" val="5328889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each server has a different API, so Bob has lots of programming to do, and can't make federated queries at all</a:t>
            </a:r>
          </a:p>
          <a:p>
            <a:r>
              <a:rPr lang="en-US" baseline="0" dirty="0" smtClean="0"/>
              <a:t>By an federated query, I mean a query that requires joins on data from multiple servers.</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32</a:t>
            </a:fld>
            <a:endParaRPr lang="en-US"/>
          </a:p>
        </p:txBody>
      </p:sp>
    </p:spTree>
    <p:extLst>
      <p:ext uri="{BB962C8B-B14F-4D97-AF65-F5344CB8AC3E}">
        <p14:creationId xmlns:p14="http://schemas.microsoft.com/office/powerpoint/2010/main" val="16715793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get back to this happy scenario?</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33</a:t>
            </a:fld>
            <a:endParaRPr lang="en-US"/>
          </a:p>
        </p:txBody>
      </p:sp>
    </p:spTree>
    <p:extLst>
      <p:ext uri="{BB962C8B-B14F-4D97-AF65-F5344CB8AC3E}">
        <p14:creationId xmlns:p14="http://schemas.microsoft.com/office/powerpoint/2010/main" val="9073473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47"/>
            <a:r>
              <a:rPr lang="en-US" dirty="0" smtClean="0"/>
              <a:t>Have examples,</a:t>
            </a:r>
            <a:r>
              <a:rPr lang="en-US" baseline="0" dirty="0" smtClean="0"/>
              <a:t> get away from read aloud slide</a:t>
            </a:r>
            <a:endParaRPr lang="en-US" dirty="0" smtClean="0"/>
          </a:p>
          <a:p>
            <a:endParaRPr lang="en-US" baseline="0" dirty="0" smtClean="0"/>
          </a:p>
          <a:p>
            <a:r>
              <a:rPr lang="en-US" dirty="0"/>
              <a:t>simple depth-first resolution strategy (SLD resolution). selective linear definite clause</a:t>
            </a:r>
          </a:p>
          <a:p>
            <a:endParaRPr lang="en-US" dirty="0"/>
          </a:p>
          <a:p>
            <a:r>
              <a:rPr lang="en-US" dirty="0"/>
              <a:t>Cut some of this, or work it in</a:t>
            </a:r>
          </a:p>
          <a:p>
            <a:endParaRPr lang="en-US" dirty="0"/>
          </a:p>
        </p:txBody>
      </p:sp>
      <p:sp>
        <p:nvSpPr>
          <p:cNvPr id="4" name="Slide Number Placeholder 3"/>
          <p:cNvSpPr>
            <a:spLocks noGrp="1"/>
          </p:cNvSpPr>
          <p:nvPr>
            <p:ph type="sldNum" sz="quarter" idx="10"/>
          </p:nvPr>
        </p:nvSpPr>
        <p:spPr/>
        <p:txBody>
          <a:bodyPr/>
          <a:lstStyle/>
          <a:p>
            <a:fld id="{FE80C184-613D-42A8-A044-4FB84949CE70}" type="slidenum">
              <a:rPr lang="en-US" smtClean="0"/>
              <a:t>34</a:t>
            </a:fld>
            <a:endParaRPr lang="en-US"/>
          </a:p>
        </p:txBody>
      </p:sp>
    </p:spTree>
    <p:extLst>
      <p:ext uri="{BB962C8B-B14F-4D97-AF65-F5344CB8AC3E}">
        <p14:creationId xmlns:p14="http://schemas.microsoft.com/office/powerpoint/2010/main" val="32146825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Bob's</a:t>
            </a:r>
            <a:r>
              <a:rPr lang="en-US" baseline="0" dirty="0" smtClean="0"/>
              <a:t> SSH client talks to the SSHD daemon, which talks to the shell, which talks to an application on the server. Bob types in commands, they run on the server. Effectively, Bob's running locally on the server.</a:t>
            </a:r>
          </a:p>
        </p:txBody>
      </p:sp>
      <p:sp>
        <p:nvSpPr>
          <p:cNvPr id="4" name="Slide Number Placeholder 3"/>
          <p:cNvSpPr>
            <a:spLocks noGrp="1"/>
          </p:cNvSpPr>
          <p:nvPr>
            <p:ph type="sldNum" sz="quarter" idx="10"/>
          </p:nvPr>
        </p:nvSpPr>
        <p:spPr/>
        <p:txBody>
          <a:bodyPr/>
          <a:lstStyle/>
          <a:p>
            <a:fld id="{42EAAFEF-7C69-4829-A810-B8C7AEBE8F0E}" type="slidenum">
              <a:rPr lang="en-US" smtClean="0"/>
              <a:t>35</a:t>
            </a:fld>
            <a:endParaRPr lang="en-US"/>
          </a:p>
        </p:txBody>
      </p:sp>
    </p:spTree>
    <p:extLst>
      <p:ext uri="{BB962C8B-B14F-4D97-AF65-F5344CB8AC3E}">
        <p14:creationId xmlns:p14="http://schemas.microsoft.com/office/powerpoint/2010/main" val="6887232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Pengines</a:t>
            </a:r>
            <a:r>
              <a:rPr lang="en-US" baseline="0" dirty="0" smtClean="0"/>
              <a:t> work much the same way.  The master server, (point) has access to a prolog shell on the remote machine (point).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 web page can also be the master. This simplifies web programming.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36</a:t>
            </a:fld>
            <a:endParaRPr lang="en-US"/>
          </a:p>
        </p:txBody>
      </p:sp>
    </p:spTree>
    <p:extLst>
      <p:ext uri="{BB962C8B-B14F-4D97-AF65-F5344CB8AC3E}">
        <p14:creationId xmlns:p14="http://schemas.microsoft.com/office/powerpoint/2010/main" val="24195497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master can load code and execute prolog queries on the remote server.</a:t>
            </a:r>
            <a:endParaRPr lang="en-US" dirty="0" smtClean="0"/>
          </a:p>
          <a:p>
            <a:r>
              <a:rPr lang="en-US" dirty="0" err="1" smtClean="0"/>
              <a:t>Pengines</a:t>
            </a:r>
            <a:r>
              <a:rPr lang="en-US" dirty="0" smtClean="0"/>
              <a:t> lets Bob's code, or a page, obtain an ultra-lightweight VM and submit a nondeterministic query with the full power of the base Prolog language.  EDIT ME</a:t>
            </a:r>
          </a:p>
          <a:p>
            <a:r>
              <a:rPr lang="en-US" dirty="0" smtClean="0"/>
              <a:t>Instead of hand coding an URI endpoint for each API we need, we can provide a combinatorial set of</a:t>
            </a:r>
            <a:r>
              <a:rPr lang="en-US" baseline="0" dirty="0" smtClean="0"/>
              <a:t> building blocks, and let Bob combine them. Bob has the full power of Prolog </a:t>
            </a:r>
            <a:r>
              <a:rPr lang="en-US" dirty="0" smtClean="0"/>
              <a:t>available.</a:t>
            </a:r>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37</a:t>
            </a:fld>
            <a:endParaRPr lang="en-US"/>
          </a:p>
        </p:txBody>
      </p:sp>
    </p:spTree>
    <p:extLst>
      <p:ext uri="{BB962C8B-B14F-4D97-AF65-F5344CB8AC3E}">
        <p14:creationId xmlns:p14="http://schemas.microsoft.com/office/powerpoint/2010/main" val="16901589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concrete example here</a:t>
            </a:r>
          </a:p>
          <a:p>
            <a:endParaRPr lang="en-US" dirty="0" smtClean="0"/>
          </a:p>
          <a:p>
            <a:r>
              <a:rPr lang="en-US" dirty="0" smtClean="0"/>
              <a:t>Swish demo?</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38</a:t>
            </a:fld>
            <a:endParaRPr lang="en-US"/>
          </a:p>
        </p:txBody>
      </p:sp>
    </p:spTree>
    <p:extLst>
      <p:ext uri="{BB962C8B-B14F-4D97-AF65-F5344CB8AC3E}">
        <p14:creationId xmlns:p14="http://schemas.microsoft.com/office/powerpoint/2010/main" val="16956039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Application - container for </a:t>
            </a:r>
            <a:r>
              <a:rPr lang="en-US" dirty="0" err="1" smtClean="0"/>
              <a:t>pengine</a:t>
            </a:r>
            <a:r>
              <a:rPr lang="en-US" baseline="0" dirty="0" smtClean="0"/>
              <a:t> slaves</a:t>
            </a:r>
          </a:p>
          <a:p>
            <a:r>
              <a:rPr lang="en-US" baseline="0" dirty="0" smtClean="0"/>
              <a:t>Master - creates </a:t>
            </a:r>
            <a:r>
              <a:rPr lang="en-US" baseline="0" dirty="0" err="1" smtClean="0"/>
              <a:t>pengines</a:t>
            </a:r>
            <a:r>
              <a:rPr lang="en-US" baseline="0" dirty="0" smtClean="0"/>
              <a:t> and queries them</a:t>
            </a:r>
          </a:p>
          <a:p>
            <a:r>
              <a:rPr lang="en-US" baseline="0" dirty="0" smtClean="0"/>
              <a:t>Slave - private VM within an application</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E80C184-613D-42A8-A044-4FB84949CE70}" type="slidenum">
              <a:rPr lang="en-US" smtClean="0"/>
              <a:t>40</a:t>
            </a:fld>
            <a:endParaRPr lang="en-US"/>
          </a:p>
        </p:txBody>
      </p:sp>
    </p:spTree>
    <p:extLst>
      <p:ext uri="{BB962C8B-B14F-4D97-AF65-F5344CB8AC3E}">
        <p14:creationId xmlns:p14="http://schemas.microsoft.com/office/powerpoint/2010/main" val="42653459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here's a sample universe with some </a:t>
            </a:r>
            <a:r>
              <a:rPr lang="en-US" dirty="0" err="1" smtClean="0"/>
              <a:t>pengines</a:t>
            </a:r>
            <a:r>
              <a:rPr lang="en-US" dirty="0" smtClean="0"/>
              <a:t>.</a:t>
            </a:r>
          </a:p>
          <a:p>
            <a:r>
              <a:rPr lang="en-US" dirty="0" smtClean="0"/>
              <a:t>   There are 3 roles - applications, masters, and slaves.</a:t>
            </a:r>
          </a:p>
          <a:p>
            <a:r>
              <a:rPr lang="en-US" dirty="0" smtClean="0"/>
              <a:t>   Applications are containers that hold </a:t>
            </a:r>
            <a:r>
              <a:rPr lang="en-US" dirty="0" err="1" smtClean="0"/>
              <a:t>pengines</a:t>
            </a:r>
            <a:r>
              <a:rPr lang="en-US" dirty="0" smtClean="0"/>
              <a:t>. Each application has an URI.</a:t>
            </a:r>
          </a:p>
          <a:p>
            <a:r>
              <a:rPr lang="en-US" dirty="0" smtClean="0"/>
              <a:t>   Masters request </a:t>
            </a:r>
            <a:r>
              <a:rPr lang="en-US" dirty="0" err="1" smtClean="0"/>
              <a:t>pengines</a:t>
            </a:r>
            <a:r>
              <a:rPr lang="en-US" dirty="0" smtClean="0"/>
              <a:t> from applications.</a:t>
            </a:r>
          </a:p>
          <a:p>
            <a:r>
              <a:rPr lang="en-US" dirty="0" smtClean="0"/>
              <a:t>   Slaves are the actual </a:t>
            </a:r>
            <a:r>
              <a:rPr lang="en-US" dirty="0" err="1" smtClean="0"/>
              <a:t>pengines</a:t>
            </a:r>
            <a:r>
              <a:rPr lang="en-US" dirty="0" smtClean="0"/>
              <a:t>. </a:t>
            </a:r>
          </a:p>
          <a:p>
            <a:r>
              <a:rPr lang="en-US" dirty="0" smtClean="0"/>
              <a:t>   The slave is a lightweight VM, similar to an </a:t>
            </a:r>
            <a:r>
              <a:rPr lang="en-US" dirty="0" err="1" smtClean="0"/>
              <a:t>Erlang</a:t>
            </a:r>
            <a:r>
              <a:rPr lang="en-US" dirty="0" smtClean="0"/>
              <a:t> process, that provides the master with a Prolog </a:t>
            </a:r>
            <a:r>
              <a:rPr lang="en-US" dirty="0" err="1" smtClean="0"/>
              <a:t>interactor</a:t>
            </a:r>
            <a:r>
              <a:rPr lang="en-US" dirty="0" smtClean="0"/>
              <a:t>,</a:t>
            </a:r>
          </a:p>
          <a:p>
            <a:r>
              <a:rPr lang="en-US" dirty="0" smtClean="0"/>
              <a:t>   just like if the programmer had </a:t>
            </a:r>
            <a:r>
              <a:rPr lang="en-US" dirty="0" err="1" smtClean="0"/>
              <a:t>SSH'ed</a:t>
            </a:r>
            <a:r>
              <a:rPr lang="en-US" dirty="0" smtClean="0"/>
              <a:t> into the server manually.</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4</a:t>
            </a:fld>
            <a:endParaRPr lang="en-US"/>
          </a:p>
        </p:txBody>
      </p:sp>
    </p:spTree>
    <p:extLst>
      <p:ext uri="{BB962C8B-B14F-4D97-AF65-F5344CB8AC3E}">
        <p14:creationId xmlns:p14="http://schemas.microsoft.com/office/powerpoint/2010/main" val="19031099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Diagram of </a:t>
            </a:r>
            <a:r>
              <a:rPr lang="en-US" dirty="0" err="1" smtClean="0"/>
              <a:t>Pengine</a:t>
            </a:r>
            <a:r>
              <a:rPr lang="en-US" baseline="0" dirty="0" smtClean="0"/>
              <a:t> network, showing all the possible masters and slaves</a:t>
            </a:r>
          </a:p>
          <a:p>
            <a:endParaRPr lang="en-US" dirty="0"/>
          </a:p>
        </p:txBody>
      </p:sp>
      <p:sp>
        <p:nvSpPr>
          <p:cNvPr id="4" name="Slide Number Placeholder 3"/>
          <p:cNvSpPr>
            <a:spLocks noGrp="1"/>
          </p:cNvSpPr>
          <p:nvPr>
            <p:ph type="sldNum" sz="quarter" idx="10"/>
          </p:nvPr>
        </p:nvSpPr>
        <p:spPr/>
        <p:txBody>
          <a:bodyPr/>
          <a:lstStyle/>
          <a:p>
            <a:fld id="{FE80C184-613D-42A8-A044-4FB84949CE70}" type="slidenum">
              <a:rPr lang="en-US" smtClean="0"/>
              <a:t>41</a:t>
            </a:fld>
            <a:endParaRPr lang="en-US"/>
          </a:p>
        </p:txBody>
      </p:sp>
    </p:spTree>
    <p:extLst>
      <p:ext uri="{BB962C8B-B14F-4D97-AF65-F5344CB8AC3E}">
        <p14:creationId xmlns:p14="http://schemas.microsoft.com/office/powerpoint/2010/main" val="89611004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E80C184-613D-42A8-A044-4FB84949CE70}" type="slidenum">
              <a:rPr lang="en-US" smtClean="0"/>
              <a:t>42</a:t>
            </a:fld>
            <a:endParaRPr lang="en-US"/>
          </a:p>
        </p:txBody>
      </p:sp>
    </p:spTree>
    <p:extLst>
      <p:ext uri="{BB962C8B-B14F-4D97-AF65-F5344CB8AC3E}">
        <p14:creationId xmlns:p14="http://schemas.microsoft.com/office/powerpoint/2010/main" val="23232756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2EAAFEF-7C69-4829-A810-B8C7AEBE8F0E}" type="slidenum">
              <a:rPr lang="en-US" smtClean="0"/>
              <a:t>43</a:t>
            </a:fld>
            <a:endParaRPr lang="en-US"/>
          </a:p>
        </p:txBody>
      </p:sp>
    </p:spTree>
    <p:extLst>
      <p:ext uri="{BB962C8B-B14F-4D97-AF65-F5344CB8AC3E}">
        <p14:creationId xmlns:p14="http://schemas.microsoft.com/office/powerpoint/2010/main" val="20851983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2EAAFEF-7C69-4829-A810-B8C7AEBE8F0E}" type="slidenum">
              <a:rPr lang="en-US" smtClean="0"/>
              <a:t>44</a:t>
            </a:fld>
            <a:endParaRPr lang="en-US"/>
          </a:p>
        </p:txBody>
      </p:sp>
    </p:spTree>
    <p:extLst>
      <p:ext uri="{BB962C8B-B14F-4D97-AF65-F5344CB8AC3E}">
        <p14:creationId xmlns:p14="http://schemas.microsoft.com/office/powerpoint/2010/main" val="24263670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2EAAFEF-7C69-4829-A810-B8C7AEBE8F0E}" type="slidenum">
              <a:rPr lang="en-US" smtClean="0"/>
              <a:t>45</a:t>
            </a:fld>
            <a:endParaRPr lang="en-US"/>
          </a:p>
        </p:txBody>
      </p:sp>
    </p:spTree>
    <p:extLst>
      <p:ext uri="{BB962C8B-B14F-4D97-AF65-F5344CB8AC3E}">
        <p14:creationId xmlns:p14="http://schemas.microsoft.com/office/powerpoint/2010/main" val="39853627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E80C184-613D-42A8-A044-4FB84949CE70}" type="slidenum">
              <a:rPr lang="en-US" smtClean="0"/>
              <a:t>46</a:t>
            </a:fld>
            <a:endParaRPr lang="en-US"/>
          </a:p>
        </p:txBody>
      </p:sp>
    </p:spTree>
    <p:extLst>
      <p:ext uri="{BB962C8B-B14F-4D97-AF65-F5344CB8AC3E}">
        <p14:creationId xmlns:p14="http://schemas.microsoft.com/office/powerpoint/2010/main" val="23279033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2EAAFEF-7C69-4829-A810-B8C7AEBE8F0E}" type="slidenum">
              <a:rPr lang="en-US" smtClean="0"/>
              <a:t>47</a:t>
            </a:fld>
            <a:endParaRPr lang="en-US"/>
          </a:p>
        </p:txBody>
      </p:sp>
    </p:spTree>
    <p:extLst>
      <p:ext uri="{BB962C8B-B14F-4D97-AF65-F5344CB8AC3E}">
        <p14:creationId xmlns:p14="http://schemas.microsoft.com/office/powerpoint/2010/main" val="170448143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1247" indent="-181247">
              <a:buFont typeface="Arial" panose="020B0604020202020204" pitchFamily="34" charset="0"/>
              <a:buChar char="•"/>
            </a:pPr>
            <a:r>
              <a:rPr lang="en-US" dirty="0" smtClean="0"/>
              <a:t>Written by </a:t>
            </a:r>
            <a:r>
              <a:rPr lang="en-US" dirty="0" err="1" smtClean="0"/>
              <a:t>Torbjörn</a:t>
            </a:r>
            <a:r>
              <a:rPr lang="en-US" dirty="0" smtClean="0"/>
              <a:t> Lager this spring</a:t>
            </a:r>
          </a:p>
          <a:p>
            <a:pPr marL="181247" indent="-181247">
              <a:buFont typeface="Arial" panose="020B0604020202020204" pitchFamily="34" charset="0"/>
              <a:buChar char="•"/>
            </a:pPr>
            <a:r>
              <a:rPr lang="en-US" dirty="0" smtClean="0"/>
              <a:t>Now the basis of a growing set of tools called SWISH</a:t>
            </a:r>
          </a:p>
          <a:p>
            <a:pPr marL="181247" indent="-181247">
              <a:buFont typeface="Arial" panose="020B0604020202020204" pitchFamily="34" charset="0"/>
              <a:buChar char="•"/>
            </a:pPr>
            <a:r>
              <a:rPr lang="en-US" dirty="0" smtClean="0"/>
              <a:t>FIX ME READ ALONG</a:t>
            </a:r>
          </a:p>
          <a:p>
            <a:endParaRPr lang="en-US" dirty="0"/>
          </a:p>
        </p:txBody>
      </p:sp>
      <p:sp>
        <p:nvSpPr>
          <p:cNvPr id="4" name="Slide Number Placeholder 3"/>
          <p:cNvSpPr>
            <a:spLocks noGrp="1"/>
          </p:cNvSpPr>
          <p:nvPr>
            <p:ph type="sldNum" sz="quarter" idx="10"/>
          </p:nvPr>
        </p:nvSpPr>
        <p:spPr/>
        <p:txBody>
          <a:bodyPr/>
          <a:lstStyle/>
          <a:p>
            <a:fld id="{FE80C184-613D-42A8-A044-4FB84949CE70}" type="slidenum">
              <a:rPr lang="en-US" smtClean="0"/>
              <a:t>48</a:t>
            </a:fld>
            <a:endParaRPr lang="en-US"/>
          </a:p>
        </p:txBody>
      </p:sp>
    </p:spTree>
    <p:extLst>
      <p:ext uri="{BB962C8B-B14F-4D97-AF65-F5344CB8AC3E}">
        <p14:creationId xmlns:p14="http://schemas.microsoft.com/office/powerpoint/2010/main" val="42909618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application made with </a:t>
            </a:r>
            <a:r>
              <a:rPr lang="en-US" dirty="0" err="1" smtClean="0"/>
              <a:t>pengines</a:t>
            </a:r>
            <a:endParaRPr lang="en-US" dirty="0"/>
          </a:p>
        </p:txBody>
      </p:sp>
      <p:sp>
        <p:nvSpPr>
          <p:cNvPr id="4" name="Slide Number Placeholder 3"/>
          <p:cNvSpPr>
            <a:spLocks noGrp="1"/>
          </p:cNvSpPr>
          <p:nvPr>
            <p:ph type="sldNum" sz="quarter" idx="10"/>
          </p:nvPr>
        </p:nvSpPr>
        <p:spPr/>
        <p:txBody>
          <a:bodyPr/>
          <a:lstStyle/>
          <a:p>
            <a:fld id="{FE80C184-613D-42A8-A044-4FB84949CE70}" type="slidenum">
              <a:rPr lang="en-US" smtClean="0"/>
              <a:t>49</a:t>
            </a:fld>
            <a:endParaRPr lang="en-US"/>
          </a:p>
        </p:txBody>
      </p:sp>
    </p:spTree>
    <p:extLst>
      <p:ext uri="{BB962C8B-B14F-4D97-AF65-F5344CB8AC3E}">
        <p14:creationId xmlns:p14="http://schemas.microsoft.com/office/powerpoint/2010/main" val="291075642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2EAAFEF-7C69-4829-A810-B8C7AEBE8F0E}" type="slidenum">
              <a:rPr lang="en-US" smtClean="0"/>
              <a:t>50</a:t>
            </a:fld>
            <a:endParaRPr lang="en-US"/>
          </a:p>
        </p:txBody>
      </p:sp>
    </p:spTree>
    <p:extLst>
      <p:ext uri="{BB962C8B-B14F-4D97-AF65-F5344CB8AC3E}">
        <p14:creationId xmlns:p14="http://schemas.microsoft.com/office/powerpoint/2010/main" val="3730586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a:t>
            </a:r>
            <a:r>
              <a:rPr lang="en-US" baseline="0" dirty="0" smtClean="0"/>
              <a:t> </a:t>
            </a:r>
            <a:r>
              <a:rPr lang="en-US" dirty="0" smtClean="0"/>
              <a:t>the master asks the application to create a </a:t>
            </a:r>
            <a:r>
              <a:rPr lang="en-US" dirty="0" err="1" smtClean="0"/>
              <a:t>pengine</a:t>
            </a:r>
            <a:r>
              <a:rPr lang="en-US" dirty="0" smtClean="0"/>
              <a:t>. </a:t>
            </a:r>
          </a:p>
          <a:p>
            <a:r>
              <a:rPr lang="en-US" dirty="0" smtClean="0"/>
              <a:t>   The application returns an ID. Since the master alone knows the ID, only it can control the </a:t>
            </a:r>
            <a:r>
              <a:rPr lang="en-US" dirty="0" err="1" smtClean="0"/>
              <a:t>pengine</a:t>
            </a:r>
            <a:r>
              <a:rPr lang="en-US" dirty="0" smtClean="0"/>
              <a:t>.</a:t>
            </a:r>
          </a:p>
          <a:p>
            <a:r>
              <a:rPr lang="en-US" dirty="0" smtClean="0"/>
              <a:t>   The master can be a remote server, another process on the same server, the same VM that is running the application, or a web page.</a:t>
            </a:r>
          </a:p>
          <a:p>
            <a:r>
              <a:rPr lang="en-US" dirty="0" smtClean="0"/>
              <a:t>   People clear about the architecture?</a:t>
            </a:r>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5</a:t>
            </a:fld>
            <a:endParaRPr lang="en-US"/>
          </a:p>
        </p:txBody>
      </p:sp>
    </p:spTree>
    <p:extLst>
      <p:ext uri="{BB962C8B-B14F-4D97-AF65-F5344CB8AC3E}">
        <p14:creationId xmlns:p14="http://schemas.microsoft.com/office/powerpoint/2010/main" val="1831361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the server's total</a:t>
            </a:r>
            <a:r>
              <a:rPr lang="en-US" baseline="0" dirty="0" smtClean="0"/>
              <a:t> knowledgebase</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6</a:t>
            </a:fld>
            <a:endParaRPr lang="en-US"/>
          </a:p>
        </p:txBody>
      </p:sp>
    </p:spTree>
    <p:extLst>
      <p:ext uri="{BB962C8B-B14F-4D97-AF65-F5344CB8AC3E}">
        <p14:creationId xmlns:p14="http://schemas.microsoft.com/office/powerpoint/2010/main" val="2604775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course we</a:t>
            </a:r>
            <a:r>
              <a:rPr lang="en-US" baseline="0" dirty="0" smtClean="0"/>
              <a:t> shouldn't expose all of it. We don't want the </a:t>
            </a:r>
            <a:r>
              <a:rPr lang="en-US" baseline="0" dirty="0" err="1" smtClean="0"/>
              <a:t>pengine</a:t>
            </a:r>
            <a:r>
              <a:rPr lang="en-US" baseline="0" dirty="0" smtClean="0"/>
              <a:t> to be able to call shell, for example. </a:t>
            </a:r>
          </a:p>
          <a:p>
            <a:r>
              <a:rPr lang="en-US" baseline="0" dirty="0" smtClean="0"/>
              <a:t>The default application is sandbox. Sandbox only exposes those items that it considers safe, and analyzes code before running it to make sure it too is safe.</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7</a:t>
            </a:fld>
            <a:endParaRPr lang="en-US"/>
          </a:p>
        </p:txBody>
      </p:sp>
    </p:spTree>
    <p:extLst>
      <p:ext uri="{BB962C8B-B14F-4D97-AF65-F5344CB8AC3E}">
        <p14:creationId xmlns:p14="http://schemas.microsoft.com/office/powerpoint/2010/main" val="320983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Typically one creates</a:t>
            </a:r>
            <a:r>
              <a:rPr lang="en-US" baseline="0" dirty="0" smtClean="0"/>
              <a:t> an application by importing a module into the sandbox. So we have the union of the sandbox and the application space</a:t>
            </a:r>
          </a:p>
          <a:p>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8</a:t>
            </a:fld>
            <a:endParaRPr lang="en-US"/>
          </a:p>
        </p:txBody>
      </p:sp>
    </p:spTree>
    <p:extLst>
      <p:ext uri="{BB962C8B-B14F-4D97-AF65-F5344CB8AC3E}">
        <p14:creationId xmlns:p14="http://schemas.microsoft.com/office/powerpoint/2010/main" val="4073926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application, however, also needs to be safe code, so unsafe code is removed.</a:t>
            </a:r>
            <a:endParaRPr lang="en-US" dirty="0"/>
          </a:p>
        </p:txBody>
      </p:sp>
      <p:sp>
        <p:nvSpPr>
          <p:cNvPr id="4" name="Slide Number Placeholder 3"/>
          <p:cNvSpPr>
            <a:spLocks noGrp="1"/>
          </p:cNvSpPr>
          <p:nvPr>
            <p:ph type="sldNum" sz="quarter" idx="10"/>
          </p:nvPr>
        </p:nvSpPr>
        <p:spPr/>
        <p:txBody>
          <a:bodyPr/>
          <a:lstStyle/>
          <a:p>
            <a:fld id="{42EAAFEF-7C69-4829-A810-B8C7AEBE8F0E}" type="slidenum">
              <a:rPr lang="en-US" smtClean="0"/>
              <a:t>9</a:t>
            </a:fld>
            <a:endParaRPr lang="en-US"/>
          </a:p>
        </p:txBody>
      </p:sp>
    </p:spTree>
    <p:extLst>
      <p:ext uri="{BB962C8B-B14F-4D97-AF65-F5344CB8AC3E}">
        <p14:creationId xmlns:p14="http://schemas.microsoft.com/office/powerpoint/2010/main" val="731577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788F5DE-D80C-44A8-9437-1BAE7D4526B9}" type="datetimeFigureOut">
              <a:rPr lang="en-US" smtClean="0"/>
              <a:t>9/12/2014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196879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88F5DE-D80C-44A8-9437-1BAE7D4526B9}" type="datetimeFigureOut">
              <a:rPr lang="en-US" smtClean="0"/>
              <a:t>9/12/2014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4250287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88F5DE-D80C-44A8-9437-1BAE7D4526B9}" type="datetimeFigureOut">
              <a:rPr lang="en-US" smtClean="0"/>
              <a:t>9/12/2014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3861275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88F5DE-D80C-44A8-9437-1BAE7D4526B9}" type="datetimeFigureOut">
              <a:rPr lang="en-US" smtClean="0"/>
              <a:t>9/12/2014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31295376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788F5DE-D80C-44A8-9437-1BAE7D4526B9}" type="datetimeFigureOut">
              <a:rPr lang="en-US" smtClean="0"/>
              <a:t>9/12/2014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1282179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788F5DE-D80C-44A8-9437-1BAE7D4526B9}" type="datetimeFigureOut">
              <a:rPr lang="en-US" smtClean="0"/>
              <a:t>9/12/2014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13280213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788F5DE-D80C-44A8-9437-1BAE7D4526B9}" type="datetimeFigureOut">
              <a:rPr lang="en-US" smtClean="0"/>
              <a:t>9/12/2014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4010590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788F5DE-D80C-44A8-9437-1BAE7D4526B9}" type="datetimeFigureOut">
              <a:rPr lang="en-US" smtClean="0"/>
              <a:t>9/12/2014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896043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88F5DE-D80C-44A8-9437-1BAE7D4526B9}" type="datetimeFigureOut">
              <a:rPr lang="en-US" smtClean="0"/>
              <a:t>9/12/2014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2434272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88F5DE-D80C-44A8-9437-1BAE7D4526B9}" type="datetimeFigureOut">
              <a:rPr lang="en-US" smtClean="0"/>
              <a:t>9/12/2014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4189485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88F5DE-D80C-44A8-9437-1BAE7D4526B9}" type="datetimeFigureOut">
              <a:rPr lang="en-US" smtClean="0"/>
              <a:t>9/12/2014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4A926C-BD23-4079-B105-03BA81A0B550}" type="slidenum">
              <a:rPr lang="en-US" smtClean="0"/>
              <a:t>‹#›</a:t>
            </a:fld>
            <a:endParaRPr lang="en-US"/>
          </a:p>
        </p:txBody>
      </p:sp>
    </p:spTree>
    <p:extLst>
      <p:ext uri="{BB962C8B-B14F-4D97-AF65-F5344CB8AC3E}">
        <p14:creationId xmlns:p14="http://schemas.microsoft.com/office/powerpoint/2010/main" val="272970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88F5DE-D80C-44A8-9437-1BAE7D4526B9}" type="datetimeFigureOut">
              <a:rPr lang="en-US" smtClean="0"/>
              <a:t>9/12/2014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4A926C-BD23-4079-B105-03BA81A0B550}" type="slidenum">
              <a:rPr lang="en-US" smtClean="0"/>
              <a:t>‹#›</a:t>
            </a:fld>
            <a:endParaRPr lang="en-US"/>
          </a:p>
        </p:txBody>
      </p:sp>
    </p:spTree>
    <p:extLst>
      <p:ext uri="{BB962C8B-B14F-4D97-AF65-F5344CB8AC3E}">
        <p14:creationId xmlns:p14="http://schemas.microsoft.com/office/powerpoint/2010/main" val="18096548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4.wmf"/><Relationship Id="rId4" Type="http://schemas.openxmlformats.org/officeDocument/2006/relationships/oleObject" Target="../embeddings/oleObject1.bin"/></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Distributed SWI-Prolog Development</a:t>
            </a:r>
            <a:endParaRPr lang="en-US" dirty="0"/>
          </a:p>
        </p:txBody>
      </p:sp>
      <p:sp>
        <p:nvSpPr>
          <p:cNvPr id="3" name="Subtitle 2"/>
          <p:cNvSpPr>
            <a:spLocks noGrp="1"/>
          </p:cNvSpPr>
          <p:nvPr>
            <p:ph type="subTitle" idx="1"/>
          </p:nvPr>
        </p:nvSpPr>
        <p:spPr/>
        <p:txBody>
          <a:bodyPr/>
          <a:lstStyle/>
          <a:p>
            <a:r>
              <a:rPr lang="en-US" dirty="0" smtClean="0"/>
              <a:t>Anne Ogborn</a:t>
            </a:r>
            <a:endParaRPr lang="en-US" dirty="0"/>
          </a:p>
        </p:txBody>
      </p:sp>
    </p:spTree>
    <p:extLst>
      <p:ext uri="{BB962C8B-B14F-4D97-AF65-F5344CB8AC3E}">
        <p14:creationId xmlns:p14="http://schemas.microsoft.com/office/powerpoint/2010/main" val="16069810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4" y="0"/>
            <a:ext cx="12189611" cy="6858000"/>
          </a:xfrm>
          <a:prstGeom prst="rect">
            <a:avLst/>
          </a:prstGeom>
        </p:spPr>
      </p:pic>
    </p:spTree>
    <p:extLst>
      <p:ext uri="{BB962C8B-B14F-4D97-AF65-F5344CB8AC3E}">
        <p14:creationId xmlns:p14="http://schemas.microsoft.com/office/powerpoint/2010/main" val="3131556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4" y="0"/>
            <a:ext cx="12189611" cy="6858000"/>
          </a:xfrm>
          <a:prstGeom prst="rect">
            <a:avLst/>
          </a:prstGeom>
        </p:spPr>
      </p:pic>
    </p:spTree>
    <p:extLst>
      <p:ext uri="{BB962C8B-B14F-4D97-AF65-F5344CB8AC3E}">
        <p14:creationId xmlns:p14="http://schemas.microsoft.com/office/powerpoint/2010/main" val="1440666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4" y="0"/>
            <a:ext cx="12189611" cy="6858000"/>
          </a:xfrm>
          <a:prstGeom prst="rect">
            <a:avLst/>
          </a:prstGeom>
        </p:spPr>
      </p:pic>
    </p:spTree>
    <p:extLst>
      <p:ext uri="{BB962C8B-B14F-4D97-AF65-F5344CB8AC3E}">
        <p14:creationId xmlns:p14="http://schemas.microsoft.com/office/powerpoint/2010/main" val="16080002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4" y="0"/>
            <a:ext cx="12189611" cy="6858000"/>
          </a:xfrm>
          <a:prstGeom prst="rect">
            <a:avLst/>
          </a:prstGeom>
        </p:spPr>
      </p:pic>
    </p:spTree>
    <p:extLst>
      <p:ext uri="{BB962C8B-B14F-4D97-AF65-F5344CB8AC3E}">
        <p14:creationId xmlns:p14="http://schemas.microsoft.com/office/powerpoint/2010/main" val="4036636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839788" y="435682"/>
            <a:ext cx="5157787" cy="823912"/>
          </a:xfrm>
        </p:spPr>
        <p:txBody>
          <a:bodyPr/>
          <a:lstStyle/>
          <a:p>
            <a:r>
              <a:rPr lang="en-US" dirty="0" smtClean="0"/>
              <a:t>client.pl</a:t>
            </a:r>
            <a:endParaRPr lang="en-US" dirty="0"/>
          </a:p>
        </p:txBody>
      </p:sp>
      <p:sp>
        <p:nvSpPr>
          <p:cNvPr id="7" name="Content Placeholder 6"/>
          <p:cNvSpPr>
            <a:spLocks noGrp="1"/>
          </p:cNvSpPr>
          <p:nvPr>
            <p:ph sz="half" idx="2"/>
          </p:nvPr>
        </p:nvSpPr>
        <p:spPr>
          <a:xfrm>
            <a:off x="839788" y="1259594"/>
            <a:ext cx="5157787" cy="4930069"/>
          </a:xfrm>
        </p:spPr>
        <p:txBody>
          <a:bodyPr>
            <a:normAutofit/>
          </a:bodyPr>
          <a:lstStyle/>
          <a:p>
            <a:pPr marL="0" indent="0">
              <a:lnSpc>
                <a:spcPct val="120000"/>
              </a:lnSpc>
              <a:spcBef>
                <a:spcPts val="0"/>
              </a:spcBef>
              <a:buNone/>
            </a:pPr>
            <a:r>
              <a:rPr lang="en-US" sz="1400" dirty="0" err="1" smtClean="0">
                <a:latin typeface="Courier Final Draft" panose="02000409000000000000" pitchFamily="49" charset="0"/>
              </a:rPr>
              <a:t>pengine_demo</a:t>
            </a:r>
            <a:r>
              <a:rPr lang="en-US" sz="1400" dirty="0" smtClean="0">
                <a:latin typeface="Courier Final Draft" panose="02000409000000000000" pitchFamily="49" charset="0"/>
              </a:rPr>
              <a:t>(Port) :-</a:t>
            </a:r>
          </a:p>
          <a:p>
            <a:pPr marL="0" indent="0">
              <a:lnSpc>
                <a:spcPct val="120000"/>
              </a:lnSpc>
              <a:spcBef>
                <a:spcPts val="0"/>
              </a:spcBef>
              <a:buNone/>
            </a:pPr>
            <a:r>
              <a:rPr lang="en-US" sz="1400" dirty="0" smtClean="0">
                <a:latin typeface="Courier Final Draft" panose="02000409000000000000" pitchFamily="49" charset="0"/>
              </a:rPr>
              <a:t>	format(atom(URL), 'http://localhost:~d', [Port]),</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pengine_create</a:t>
            </a:r>
            <a:r>
              <a:rPr lang="en-US" sz="1400" dirty="0" smtClean="0">
                <a:latin typeface="Courier Final Draft" panose="02000409000000000000" pitchFamily="49" charset="0"/>
              </a:rPr>
              <a:t>(</a:t>
            </a:r>
          </a:p>
          <a:p>
            <a:pPr marL="0" indent="0">
              <a:lnSpc>
                <a:spcPct val="120000"/>
              </a:lnSpc>
              <a:spcBef>
                <a:spcPts val="0"/>
              </a:spcBef>
              <a:buNone/>
            </a:pPr>
            <a:r>
              <a:rPr lang="en-US" sz="1400" dirty="0" smtClean="0">
                <a:latin typeface="Courier Final Draft" panose="02000409000000000000" pitchFamily="49" charset="0"/>
              </a:rPr>
              <a:t>	    [ server(URL),</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src_text</a:t>
            </a:r>
            <a:r>
              <a:rPr lang="en-US" sz="1400" dirty="0" smtClean="0">
                <a:latin typeface="Courier Final Draft" panose="02000409000000000000" pitchFamily="49" charset="0"/>
              </a:rPr>
              <a:t>("</a:t>
            </a:r>
          </a:p>
          <a:p>
            <a:pPr marL="0" indent="0">
              <a:lnSpc>
                <a:spcPct val="120000"/>
              </a:lnSpc>
              <a:spcBef>
                <a:spcPts val="0"/>
              </a:spcBef>
              <a:buNone/>
            </a:pPr>
            <a:r>
              <a:rPr lang="en-US" sz="1400" dirty="0" smtClean="0">
                <a:latin typeface="Courier Final Draft" panose="02000409000000000000" pitchFamily="49" charset="0"/>
              </a:rPr>
              <a:t>	        q(X) :- p(X).</a:t>
            </a:r>
          </a:p>
          <a:p>
            <a:pPr marL="0" indent="0">
              <a:lnSpc>
                <a:spcPct val="120000"/>
              </a:lnSpc>
              <a:spcBef>
                <a:spcPts val="0"/>
              </a:spcBef>
              <a:buNone/>
            </a:pPr>
            <a:r>
              <a:rPr lang="en-US" sz="1400" dirty="0" smtClean="0">
                <a:latin typeface="Courier Final Draft" panose="02000409000000000000" pitchFamily="49" charset="0"/>
              </a:rPr>
              <a:t>                p(a). p(b). p(c).</a:t>
            </a:r>
          </a:p>
          <a:p>
            <a:pPr marL="0" indent="0">
              <a:lnSpc>
                <a:spcPct val="120000"/>
              </a:lnSpc>
              <a:spcBef>
                <a:spcPts val="0"/>
              </a:spcBef>
              <a:buNone/>
            </a:pPr>
            <a:r>
              <a:rPr lang="en-US" sz="1400" dirty="0" smtClean="0">
                <a:latin typeface="Courier Final Draft" panose="02000409000000000000" pitchFamily="49" charset="0"/>
              </a:rPr>
              <a:t>	      ")</a:t>
            </a:r>
          </a:p>
          <a:p>
            <a:pPr marL="0" indent="0">
              <a:lnSpc>
                <a:spcPct val="120000"/>
              </a:lnSpc>
              <a:spcBef>
                <a:spcPts val="0"/>
              </a:spcBef>
              <a:buNone/>
            </a:pPr>
            <a:r>
              <a:rPr lang="en-US" sz="1400" dirty="0" smtClean="0">
                <a:latin typeface="Courier Final Draft" panose="02000409000000000000" pitchFamily="49" charset="0"/>
              </a:rPr>
              <a:t>	    ]),</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pengine_event_loop</a:t>
            </a:r>
            <a:r>
              <a:rPr lang="en-US" sz="1400" dirty="0" smtClean="0">
                <a:latin typeface="Courier Final Draft" panose="02000409000000000000" pitchFamily="49" charset="0"/>
              </a:rPr>
              <a:t>(handle, []).</a:t>
            </a:r>
          </a:p>
          <a:p>
            <a:pPr marL="0" indent="0">
              <a:lnSpc>
                <a:spcPct val="120000"/>
              </a:lnSpc>
              <a:spcBef>
                <a:spcPts val="0"/>
              </a:spcBef>
              <a:buNone/>
            </a:pPr>
            <a:endParaRPr lang="en-US" sz="1400" dirty="0" smtClean="0">
              <a:latin typeface="Courier Final Draft" panose="02000409000000000000" pitchFamily="49" charset="0"/>
            </a:endParaRPr>
          </a:p>
          <a:p>
            <a:pPr marL="0" indent="0">
              <a:lnSpc>
                <a:spcPct val="120000"/>
              </a:lnSpc>
              <a:spcBef>
                <a:spcPts val="0"/>
              </a:spcBef>
              <a:buNone/>
            </a:pPr>
            <a:endParaRPr lang="en-US" sz="1400" dirty="0" smtClean="0">
              <a:latin typeface="Courier Final Draft" panose="02000409000000000000" pitchFamily="49" charset="0"/>
            </a:endParaRPr>
          </a:p>
          <a:p>
            <a:endParaRPr lang="en-US" sz="4800" dirty="0"/>
          </a:p>
        </p:txBody>
      </p:sp>
      <p:sp>
        <p:nvSpPr>
          <p:cNvPr id="9" name="Content Placeholder 8"/>
          <p:cNvSpPr>
            <a:spLocks noGrp="1"/>
          </p:cNvSpPr>
          <p:nvPr>
            <p:ph sz="quarter" idx="4"/>
          </p:nvPr>
        </p:nvSpPr>
        <p:spPr>
          <a:xfrm>
            <a:off x="6172200" y="1259594"/>
            <a:ext cx="5183188" cy="4930069"/>
          </a:xfrm>
        </p:spPr>
        <p:txBody>
          <a:bodyPr>
            <a:normAutofit/>
          </a:bodyPr>
          <a:lstStyle/>
          <a:p>
            <a:pPr marL="0" indent="0">
              <a:lnSpc>
                <a:spcPct val="120000"/>
              </a:lnSpc>
              <a:spcBef>
                <a:spcPts val="0"/>
              </a:spcBef>
              <a:buNone/>
            </a:pPr>
            <a:r>
              <a:rPr lang="en-US" sz="1400" dirty="0" smtClean="0">
                <a:latin typeface="Courier Final Draft" panose="02000409000000000000" pitchFamily="49" charset="0"/>
              </a:rPr>
              <a:t>handle(create(ID, _)) :-</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pengine_ask</a:t>
            </a:r>
            <a:r>
              <a:rPr lang="en-US" sz="1400" dirty="0" smtClean="0">
                <a:latin typeface="Courier Final Draft" panose="02000409000000000000" pitchFamily="49" charset="0"/>
              </a:rPr>
              <a:t>(ID, q(_X), []).</a:t>
            </a:r>
          </a:p>
          <a:p>
            <a:pPr marL="0" indent="0">
              <a:lnSpc>
                <a:spcPct val="120000"/>
              </a:lnSpc>
              <a:spcBef>
                <a:spcPts val="0"/>
              </a:spcBef>
              <a:buNone/>
            </a:pPr>
            <a:r>
              <a:rPr lang="en-US" sz="1400" dirty="0" smtClean="0">
                <a:latin typeface="Courier Final Draft" panose="02000409000000000000" pitchFamily="49" charset="0"/>
              </a:rPr>
              <a:t>handle(success(ID, X, false)) :- !,</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writeln</a:t>
            </a:r>
            <a:r>
              <a:rPr lang="en-US" sz="1400" dirty="0" smtClean="0">
                <a:latin typeface="Courier Final Draft" panose="02000409000000000000" pitchFamily="49" charset="0"/>
              </a:rPr>
              <a:t>(X),</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pengine_destroy</a:t>
            </a:r>
            <a:r>
              <a:rPr lang="en-US" sz="1400" dirty="0" smtClean="0">
                <a:latin typeface="Courier Final Draft" panose="02000409000000000000" pitchFamily="49" charset="0"/>
              </a:rPr>
              <a:t>(ID).</a:t>
            </a:r>
          </a:p>
          <a:p>
            <a:pPr marL="0" indent="0">
              <a:lnSpc>
                <a:spcPct val="120000"/>
              </a:lnSpc>
              <a:spcBef>
                <a:spcPts val="0"/>
              </a:spcBef>
              <a:buNone/>
            </a:pPr>
            <a:r>
              <a:rPr lang="en-US" sz="1400" dirty="0" smtClean="0">
                <a:latin typeface="Courier Final Draft" panose="02000409000000000000" pitchFamily="49" charset="0"/>
              </a:rPr>
              <a:t>handle(success(ID, X, true)) :-</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writeln</a:t>
            </a:r>
            <a:r>
              <a:rPr lang="en-US" sz="1400" dirty="0" smtClean="0">
                <a:latin typeface="Courier Final Draft" panose="02000409000000000000" pitchFamily="49" charset="0"/>
              </a:rPr>
              <a:t>(X),</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pengine_next</a:t>
            </a:r>
            <a:r>
              <a:rPr lang="en-US" sz="1400" dirty="0" smtClean="0">
                <a:latin typeface="Courier Final Draft" panose="02000409000000000000" pitchFamily="49" charset="0"/>
              </a:rPr>
              <a:t>(ID, []).</a:t>
            </a:r>
          </a:p>
          <a:p>
            <a:endParaRPr lang="en-US" sz="1400" dirty="0"/>
          </a:p>
        </p:txBody>
      </p:sp>
    </p:spTree>
    <p:extLst>
      <p:ext uri="{BB962C8B-B14F-4D97-AF65-F5344CB8AC3E}">
        <p14:creationId xmlns:p14="http://schemas.microsoft.com/office/powerpoint/2010/main" val="1431496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r>
              <a:rPr lang="en-US" dirty="0" smtClean="0"/>
              <a:t>Other ways to query</a:t>
            </a:r>
            <a:endParaRPr lang="en-US" dirty="0"/>
          </a:p>
        </p:txBody>
      </p:sp>
      <p:sp>
        <p:nvSpPr>
          <p:cNvPr id="4" name="Content Placeholder 3"/>
          <p:cNvSpPr>
            <a:spLocks noGrp="1"/>
          </p:cNvSpPr>
          <p:nvPr>
            <p:ph sz="half" idx="2"/>
          </p:nvPr>
        </p:nvSpPr>
        <p:spPr/>
        <p:txBody>
          <a:bodyPr/>
          <a:lstStyle/>
          <a:p>
            <a:r>
              <a:rPr lang="en-US" dirty="0" err="1" smtClean="0"/>
              <a:t>pengine_ask</a:t>
            </a:r>
            <a:r>
              <a:rPr lang="en-US" dirty="0" smtClean="0"/>
              <a:t>, </a:t>
            </a:r>
            <a:r>
              <a:rPr lang="en-US" dirty="0" err="1" smtClean="0"/>
              <a:t>pengine_next</a:t>
            </a:r>
            <a:endParaRPr lang="en-US" dirty="0" smtClean="0"/>
          </a:p>
          <a:p>
            <a:r>
              <a:rPr lang="en-US" dirty="0" err="1" smtClean="0"/>
              <a:t>pengine_rpc</a:t>
            </a:r>
            <a:endParaRPr lang="en-US" dirty="0"/>
          </a:p>
        </p:txBody>
      </p:sp>
      <p:sp>
        <p:nvSpPr>
          <p:cNvPr id="5" name="Text Placeholder 4"/>
          <p:cNvSpPr>
            <a:spLocks noGrp="1"/>
          </p:cNvSpPr>
          <p:nvPr>
            <p:ph type="body" sz="quarter" idx="3"/>
          </p:nvPr>
        </p:nvSpPr>
        <p:spPr/>
        <p:txBody>
          <a:bodyPr/>
          <a:lstStyle/>
          <a:p>
            <a:r>
              <a:rPr lang="en-US" dirty="0" smtClean="0"/>
              <a:t>IO</a:t>
            </a:r>
            <a:endParaRPr lang="en-US" dirty="0"/>
          </a:p>
        </p:txBody>
      </p:sp>
      <p:sp>
        <p:nvSpPr>
          <p:cNvPr id="6" name="Content Placeholder 5"/>
          <p:cNvSpPr>
            <a:spLocks noGrp="1"/>
          </p:cNvSpPr>
          <p:nvPr>
            <p:ph sz="quarter" idx="4"/>
          </p:nvPr>
        </p:nvSpPr>
        <p:spPr/>
        <p:txBody>
          <a:bodyPr/>
          <a:lstStyle/>
          <a:p>
            <a:r>
              <a:rPr lang="en-US" dirty="0" err="1" smtClean="0"/>
              <a:t>pengine_input</a:t>
            </a:r>
            <a:r>
              <a:rPr lang="en-US" dirty="0" smtClean="0"/>
              <a:t>(+prompt, -term)</a:t>
            </a:r>
          </a:p>
          <a:p>
            <a:r>
              <a:rPr lang="en-US" dirty="0" err="1" smtClean="0"/>
              <a:t>pengine_output</a:t>
            </a:r>
            <a:r>
              <a:rPr lang="en-US" dirty="0" smtClean="0"/>
              <a:t>(+term)</a:t>
            </a:r>
          </a:p>
        </p:txBody>
      </p:sp>
    </p:spTree>
    <p:extLst>
      <p:ext uri="{BB962C8B-B14F-4D97-AF65-F5344CB8AC3E}">
        <p14:creationId xmlns:p14="http://schemas.microsoft.com/office/powerpoint/2010/main" val="37337984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12192000" cy="685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3695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4" y="0"/>
            <a:ext cx="12189611" cy="6858000"/>
          </a:xfrm>
          <a:prstGeom prst="rect">
            <a:avLst/>
          </a:prstGeom>
        </p:spPr>
      </p:pic>
    </p:spTree>
    <p:extLst>
      <p:ext uri="{BB962C8B-B14F-4D97-AF65-F5344CB8AC3E}">
        <p14:creationId xmlns:p14="http://schemas.microsoft.com/office/powerpoint/2010/main" val="3881707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839788" y="435682"/>
            <a:ext cx="5157787" cy="823912"/>
          </a:xfrm>
        </p:spPr>
        <p:txBody>
          <a:bodyPr/>
          <a:lstStyle/>
          <a:p>
            <a:r>
              <a:rPr lang="en-US" dirty="0" smtClean="0"/>
              <a:t>main.pl</a:t>
            </a:r>
            <a:endParaRPr lang="en-US" dirty="0"/>
          </a:p>
        </p:txBody>
      </p:sp>
      <p:sp>
        <p:nvSpPr>
          <p:cNvPr id="7" name="Content Placeholder 6"/>
          <p:cNvSpPr>
            <a:spLocks noGrp="1"/>
          </p:cNvSpPr>
          <p:nvPr>
            <p:ph sz="half" idx="2"/>
          </p:nvPr>
        </p:nvSpPr>
        <p:spPr>
          <a:xfrm>
            <a:off x="839788" y="1259594"/>
            <a:ext cx="5157787" cy="4930069"/>
          </a:xfrm>
        </p:spPr>
        <p:txBody>
          <a:bodyPr>
            <a:normAutofit/>
          </a:bodyPr>
          <a:lstStyle/>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use_module</a:t>
            </a:r>
            <a:r>
              <a:rPr lang="en-US" sz="1400" dirty="0" smtClean="0">
                <a:latin typeface="Courier Final Draft" panose="02000409000000000000" pitchFamily="49" charset="0"/>
              </a:rPr>
              <a:t>(library(</a:t>
            </a:r>
            <a:r>
              <a:rPr lang="en-US" sz="1400" dirty="0" err="1" smtClean="0">
                <a:latin typeface="Courier Final Draft" panose="02000409000000000000" pitchFamily="49" charset="0"/>
              </a:rPr>
              <a:t>pengines</a:t>
            </a:r>
            <a:r>
              <a:rPr lang="en-US" sz="1400" dirty="0" smtClean="0">
                <a:latin typeface="Courier Final Draft" panose="02000409000000000000" pitchFamily="49" charset="0"/>
              </a:rPr>
              <a:t>)).</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use_module</a:t>
            </a:r>
            <a:r>
              <a:rPr lang="en-US" sz="1400" dirty="0" smtClean="0">
                <a:latin typeface="Courier Final Draft" panose="02000409000000000000" pitchFamily="49" charset="0"/>
              </a:rPr>
              <a:t>(library(sandbox)).</a:t>
            </a:r>
          </a:p>
          <a:p>
            <a:pPr marL="0" indent="0">
              <a:lnSpc>
                <a:spcPct val="120000"/>
              </a:lnSpc>
              <a:spcBef>
                <a:spcPts val="0"/>
              </a:spcBef>
              <a:buNone/>
            </a:pPr>
            <a:r>
              <a:rPr lang="en-US" sz="1400" b="1" dirty="0" smtClean="0">
                <a:latin typeface="Courier Final Draft" panose="02000409000000000000" pitchFamily="49" charset="0"/>
              </a:rPr>
              <a:t>:- </a:t>
            </a:r>
            <a:r>
              <a:rPr lang="en-US" sz="1400" b="1" dirty="0" err="1" smtClean="0">
                <a:latin typeface="Courier Final Draft" panose="02000409000000000000" pitchFamily="49" charset="0"/>
              </a:rPr>
              <a:t>use_module</a:t>
            </a:r>
            <a:r>
              <a:rPr lang="en-US" sz="1400" b="1" dirty="0" smtClean="0">
                <a:latin typeface="Courier Final Draft" panose="02000409000000000000" pitchFamily="49" charset="0"/>
              </a:rPr>
              <a:t>(</a:t>
            </a:r>
            <a:r>
              <a:rPr lang="en-US" sz="1400" b="1" dirty="0" err="1" smtClean="0">
                <a:latin typeface="Courier Final Draft" panose="02000409000000000000" pitchFamily="49" charset="0"/>
              </a:rPr>
              <a:t>pengine_sandbox:my_apis</a:t>
            </a:r>
            <a:r>
              <a:rPr lang="en-US" sz="1400" b="1" dirty="0" smtClean="0">
                <a:latin typeface="Courier Final Draft" panose="02000409000000000000" pitchFamily="49" charset="0"/>
              </a:rPr>
              <a:t>).</a:t>
            </a:r>
          </a:p>
        </p:txBody>
      </p:sp>
      <p:sp>
        <p:nvSpPr>
          <p:cNvPr id="8" name="Text Placeholder 7"/>
          <p:cNvSpPr>
            <a:spLocks noGrp="1"/>
          </p:cNvSpPr>
          <p:nvPr>
            <p:ph type="body" sz="quarter" idx="3"/>
          </p:nvPr>
        </p:nvSpPr>
        <p:spPr>
          <a:xfrm>
            <a:off x="6172200" y="435682"/>
            <a:ext cx="5183188" cy="823912"/>
          </a:xfrm>
        </p:spPr>
        <p:txBody>
          <a:bodyPr/>
          <a:lstStyle/>
          <a:p>
            <a:r>
              <a:rPr lang="en-US" dirty="0" smtClean="0"/>
              <a:t>my_apis.pl</a:t>
            </a:r>
            <a:endParaRPr lang="en-US" dirty="0"/>
          </a:p>
        </p:txBody>
      </p:sp>
      <p:sp>
        <p:nvSpPr>
          <p:cNvPr id="9" name="Content Placeholder 8"/>
          <p:cNvSpPr>
            <a:spLocks noGrp="1"/>
          </p:cNvSpPr>
          <p:nvPr>
            <p:ph sz="quarter" idx="4"/>
          </p:nvPr>
        </p:nvSpPr>
        <p:spPr>
          <a:xfrm>
            <a:off x="6172200" y="1259594"/>
            <a:ext cx="5183188" cy="4930069"/>
          </a:xfrm>
        </p:spPr>
        <p:txBody>
          <a:bodyPr>
            <a:normAutofit/>
          </a:bodyPr>
          <a:lstStyle/>
          <a:p>
            <a:pPr marL="0" indent="0">
              <a:lnSpc>
                <a:spcPct val="120000"/>
              </a:lnSpc>
              <a:spcBef>
                <a:spcPts val="0"/>
              </a:spcBef>
              <a:buNone/>
            </a:pPr>
            <a:r>
              <a:rPr lang="en-US" sz="1400" dirty="0" smtClean="0">
                <a:latin typeface="Courier Final Draft" panose="02000409000000000000" pitchFamily="49" charset="0"/>
              </a:rPr>
              <a:t>:- module(</a:t>
            </a:r>
            <a:r>
              <a:rPr lang="en-US" sz="1400" dirty="0" err="1" smtClean="0">
                <a:latin typeface="Courier Final Draft" panose="02000409000000000000" pitchFamily="49" charset="0"/>
              </a:rPr>
              <a:t>my_apis</a:t>
            </a:r>
            <a:r>
              <a:rPr lang="en-US" sz="1400" dirty="0" smtClean="0">
                <a:latin typeface="Courier Final Draft" panose="02000409000000000000" pitchFamily="49" charset="0"/>
              </a:rPr>
              <a:t>, [</a:t>
            </a:r>
            <a:r>
              <a:rPr lang="en-US" sz="1400" b="1" dirty="0" err="1" smtClean="0">
                <a:latin typeface="Courier Final Draft" panose="02000409000000000000" pitchFamily="49" charset="0"/>
              </a:rPr>
              <a:t>my_public</a:t>
            </a:r>
            <a:r>
              <a:rPr lang="en-US" sz="1400" b="1" dirty="0" smtClean="0">
                <a:latin typeface="Courier Final Draft" panose="02000409000000000000" pitchFamily="49" charset="0"/>
              </a:rPr>
              <a:t>/1</a:t>
            </a:r>
            <a:r>
              <a:rPr lang="en-US" sz="1400" dirty="0" smtClean="0">
                <a:latin typeface="Courier Final Draft" panose="02000409000000000000" pitchFamily="49" charset="0"/>
              </a:rPr>
              <a:t>]).</a:t>
            </a:r>
          </a:p>
          <a:p>
            <a:pPr marL="0" indent="0">
              <a:lnSpc>
                <a:spcPct val="120000"/>
              </a:lnSpc>
              <a:spcBef>
                <a:spcPts val="0"/>
              </a:spcBef>
              <a:buNone/>
            </a:pPr>
            <a:endParaRPr lang="en-US" sz="1400" dirty="0" smtClean="0">
              <a:latin typeface="Courier Final Draft" panose="02000409000000000000" pitchFamily="49" charset="0"/>
            </a:endParaRP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use_module</a:t>
            </a:r>
            <a:r>
              <a:rPr lang="en-US" sz="1400" dirty="0" smtClean="0">
                <a:latin typeface="Courier Final Draft" panose="02000409000000000000" pitchFamily="49" charset="0"/>
              </a:rPr>
              <a:t>(library(</a:t>
            </a:r>
            <a:r>
              <a:rPr lang="en-US" sz="1400" dirty="0" err="1" smtClean="0">
                <a:latin typeface="Courier Final Draft" panose="02000409000000000000" pitchFamily="49" charset="0"/>
              </a:rPr>
              <a:t>dcg</a:t>
            </a:r>
            <a:r>
              <a:rPr lang="en-US" sz="1400" dirty="0" smtClean="0">
                <a:latin typeface="Courier Final Draft" panose="02000409000000000000" pitchFamily="49" charset="0"/>
              </a:rPr>
              <a:t>/basics)).</a:t>
            </a:r>
          </a:p>
          <a:p>
            <a:pPr marL="0" indent="0">
              <a:lnSpc>
                <a:spcPct val="120000"/>
              </a:lnSpc>
              <a:spcBef>
                <a:spcPts val="0"/>
              </a:spcBef>
              <a:buNone/>
            </a:pPr>
            <a:endParaRPr lang="en-US" sz="1400" dirty="0" smtClean="0">
              <a:latin typeface="Courier Final Draft" panose="02000409000000000000" pitchFamily="49" charset="0"/>
            </a:endParaRPr>
          </a:p>
          <a:p>
            <a:pPr marL="0" indent="0">
              <a:lnSpc>
                <a:spcPct val="120000"/>
              </a:lnSpc>
              <a:spcBef>
                <a:spcPts val="0"/>
              </a:spcBef>
              <a:buNone/>
            </a:pPr>
            <a:r>
              <a:rPr lang="en-US" sz="1400" dirty="0" err="1" smtClean="0">
                <a:latin typeface="Courier Final Draft" panose="02000409000000000000" pitchFamily="49" charset="0"/>
              </a:rPr>
              <a:t>my_public</a:t>
            </a:r>
            <a:r>
              <a:rPr lang="en-US" sz="1400" dirty="0" smtClean="0">
                <a:latin typeface="Courier Final Draft" panose="02000409000000000000" pitchFamily="49" charset="0"/>
              </a:rPr>
              <a:t>(X) :-</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dont_say_walrus</a:t>
            </a:r>
            <a:r>
              <a:rPr lang="en-US" sz="1400" dirty="0" smtClean="0">
                <a:latin typeface="Courier Final Draft" panose="02000409000000000000" pitchFamily="49" charset="0"/>
              </a:rPr>
              <a:t>(X),</a:t>
            </a:r>
          </a:p>
          <a:p>
            <a:pPr marL="0" indent="0">
              <a:lnSpc>
                <a:spcPct val="120000"/>
              </a:lnSpc>
              <a:spcBef>
                <a:spcPts val="0"/>
              </a:spcBef>
              <a:buNone/>
            </a:pPr>
            <a:r>
              <a:rPr lang="en-US" sz="1400" dirty="0" smtClean="0">
                <a:latin typeface="Courier Final Draft" panose="02000409000000000000" pitchFamily="49" charset="0"/>
              </a:rPr>
              <a:t>	debug(</a:t>
            </a:r>
            <a:r>
              <a:rPr lang="en-US" sz="1400" dirty="0" err="1" smtClean="0">
                <a:latin typeface="Courier Final Draft" panose="02000409000000000000" pitchFamily="49" charset="0"/>
              </a:rPr>
              <a:t>pengine_example</a:t>
            </a: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my_public</a:t>
            </a:r>
            <a:r>
              <a:rPr lang="en-US" sz="1400" dirty="0" smtClean="0">
                <a:latin typeface="Courier Final Draft" panose="02000409000000000000" pitchFamily="49" charset="0"/>
              </a:rPr>
              <a:t> says ~w', [X]).</a:t>
            </a:r>
          </a:p>
          <a:p>
            <a:pPr marL="0" indent="0">
              <a:lnSpc>
                <a:spcPct val="120000"/>
              </a:lnSpc>
              <a:spcBef>
                <a:spcPts val="0"/>
              </a:spcBef>
              <a:buNone/>
            </a:pPr>
            <a:endParaRPr lang="en-US" sz="1400" dirty="0" smtClean="0">
              <a:latin typeface="Courier Final Draft" panose="02000409000000000000" pitchFamily="49" charset="0"/>
            </a:endParaRPr>
          </a:p>
          <a:p>
            <a:pPr marL="0" indent="0">
              <a:lnSpc>
                <a:spcPct val="120000"/>
              </a:lnSpc>
              <a:spcBef>
                <a:spcPts val="0"/>
              </a:spcBef>
              <a:buNone/>
            </a:pPr>
            <a:r>
              <a:rPr lang="en-US" sz="1400" dirty="0" err="1" smtClean="0">
                <a:latin typeface="Courier Final Draft" panose="02000409000000000000" pitchFamily="49" charset="0"/>
              </a:rPr>
              <a:t>dont_say_walrus</a:t>
            </a:r>
            <a:r>
              <a:rPr lang="en-US" sz="1400" dirty="0" smtClean="0">
                <a:latin typeface="Courier Final Draft" panose="02000409000000000000" pitchFamily="49" charset="0"/>
              </a:rPr>
              <a:t>(X) :-</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atom_codes</a:t>
            </a:r>
            <a:r>
              <a:rPr lang="en-US" sz="1400" dirty="0" smtClean="0">
                <a:latin typeface="Courier Final Draft" panose="02000409000000000000" pitchFamily="49" charset="0"/>
              </a:rPr>
              <a:t>(X, XC),</a:t>
            </a:r>
          </a:p>
          <a:p>
            <a:pPr marL="0" indent="0">
              <a:lnSpc>
                <a:spcPct val="120000"/>
              </a:lnSpc>
              <a:spcBef>
                <a:spcPts val="0"/>
              </a:spcBef>
              <a:buNone/>
            </a:pPr>
            <a:r>
              <a:rPr lang="en-US" sz="1400" dirty="0" smtClean="0">
                <a:latin typeface="Courier Final Draft" panose="02000409000000000000" pitchFamily="49" charset="0"/>
              </a:rPr>
              <a:t>	phrase(walrus, XC),</a:t>
            </a:r>
          </a:p>
          <a:p>
            <a:pPr marL="0" indent="0">
              <a:lnSpc>
                <a:spcPct val="120000"/>
              </a:lnSpc>
              <a:spcBef>
                <a:spcPts val="0"/>
              </a:spcBef>
              <a:buNone/>
            </a:pPr>
            <a:r>
              <a:rPr lang="en-US" sz="1400" dirty="0" smtClean="0">
                <a:latin typeface="Courier Final Draft" panose="02000409000000000000" pitchFamily="49" charset="0"/>
              </a:rPr>
              <a:t>	!,fail.</a:t>
            </a:r>
          </a:p>
          <a:p>
            <a:pPr marL="0" indent="0">
              <a:lnSpc>
                <a:spcPct val="120000"/>
              </a:lnSpc>
              <a:spcBef>
                <a:spcPts val="0"/>
              </a:spcBef>
              <a:buNone/>
            </a:pPr>
            <a:r>
              <a:rPr lang="en-US" sz="1400" dirty="0" err="1" smtClean="0">
                <a:latin typeface="Courier Final Draft" panose="02000409000000000000" pitchFamily="49" charset="0"/>
              </a:rPr>
              <a:t>dont_say_walrus</a:t>
            </a:r>
            <a:r>
              <a:rPr lang="en-US" sz="1400" dirty="0" smtClean="0">
                <a:latin typeface="Courier Final Draft" panose="02000409000000000000" pitchFamily="49" charset="0"/>
              </a:rPr>
              <a:t>(_).</a:t>
            </a:r>
          </a:p>
          <a:p>
            <a:pPr marL="0" indent="0">
              <a:lnSpc>
                <a:spcPct val="120000"/>
              </a:lnSpc>
              <a:spcBef>
                <a:spcPts val="0"/>
              </a:spcBef>
              <a:buNone/>
            </a:pPr>
            <a:endParaRPr lang="en-US" sz="1400" dirty="0" smtClean="0">
              <a:latin typeface="Courier Final Draft" panose="02000409000000000000" pitchFamily="49" charset="0"/>
            </a:endParaRPr>
          </a:p>
          <a:p>
            <a:pPr marL="0" indent="0">
              <a:lnSpc>
                <a:spcPct val="120000"/>
              </a:lnSpc>
              <a:spcBef>
                <a:spcPts val="0"/>
              </a:spcBef>
              <a:buNone/>
            </a:pPr>
            <a:r>
              <a:rPr lang="en-US" sz="1400" dirty="0" smtClean="0">
                <a:latin typeface="Courier Final Draft" panose="02000409000000000000" pitchFamily="49" charset="0"/>
              </a:rPr>
              <a:t>walrus --&gt; string(_) ,  "walrus", string(_).</a:t>
            </a:r>
          </a:p>
          <a:p>
            <a:endParaRPr lang="en-US" sz="1400" dirty="0"/>
          </a:p>
        </p:txBody>
      </p:sp>
    </p:spTree>
    <p:extLst>
      <p:ext uri="{BB962C8B-B14F-4D97-AF65-F5344CB8AC3E}">
        <p14:creationId xmlns:p14="http://schemas.microsoft.com/office/powerpoint/2010/main" val="7746117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839788" y="435682"/>
            <a:ext cx="5157787" cy="823912"/>
          </a:xfrm>
        </p:spPr>
        <p:txBody>
          <a:bodyPr/>
          <a:lstStyle/>
          <a:p>
            <a:r>
              <a:rPr lang="en-US" dirty="0" smtClean="0"/>
              <a:t>main.pl</a:t>
            </a:r>
            <a:endParaRPr lang="en-US" dirty="0"/>
          </a:p>
        </p:txBody>
      </p:sp>
      <p:sp>
        <p:nvSpPr>
          <p:cNvPr id="7" name="Content Placeholder 6"/>
          <p:cNvSpPr>
            <a:spLocks noGrp="1"/>
          </p:cNvSpPr>
          <p:nvPr>
            <p:ph sz="half" idx="2"/>
          </p:nvPr>
        </p:nvSpPr>
        <p:spPr>
          <a:xfrm>
            <a:off x="839788" y="1259594"/>
            <a:ext cx="5157787" cy="4930069"/>
          </a:xfrm>
        </p:spPr>
        <p:txBody>
          <a:bodyPr>
            <a:normAutofit/>
          </a:bodyPr>
          <a:lstStyle/>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use_module</a:t>
            </a:r>
            <a:r>
              <a:rPr lang="en-US" sz="1400" dirty="0" smtClean="0">
                <a:latin typeface="Courier Final Draft" panose="02000409000000000000" pitchFamily="49" charset="0"/>
              </a:rPr>
              <a:t>(library(</a:t>
            </a:r>
            <a:r>
              <a:rPr lang="en-US" sz="1400" dirty="0" err="1" smtClean="0">
                <a:latin typeface="Courier Final Draft" panose="02000409000000000000" pitchFamily="49" charset="0"/>
              </a:rPr>
              <a:t>pengines</a:t>
            </a:r>
            <a:r>
              <a:rPr lang="en-US" sz="1400" dirty="0" smtClean="0">
                <a:latin typeface="Courier Final Draft" panose="02000409000000000000" pitchFamily="49" charset="0"/>
              </a:rPr>
              <a:t>)).</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use_module</a:t>
            </a:r>
            <a:r>
              <a:rPr lang="en-US" sz="1400" dirty="0" smtClean="0">
                <a:latin typeface="Courier Final Draft" panose="02000409000000000000" pitchFamily="49" charset="0"/>
              </a:rPr>
              <a:t>(library(sandbox)).</a:t>
            </a:r>
          </a:p>
          <a:p>
            <a:pPr marL="0" indent="0">
              <a:lnSpc>
                <a:spcPct val="120000"/>
              </a:lnSpc>
              <a:spcBef>
                <a:spcPts val="0"/>
              </a:spcBef>
              <a:buNone/>
            </a:pPr>
            <a:r>
              <a:rPr lang="en-US" sz="1400" b="1" dirty="0" smtClean="0">
                <a:latin typeface="Courier Final Draft" panose="02000409000000000000" pitchFamily="49" charset="0"/>
              </a:rPr>
              <a:t>:- </a:t>
            </a:r>
            <a:r>
              <a:rPr lang="en-US" sz="1400" b="1" dirty="0" err="1" smtClean="0">
                <a:latin typeface="Courier Final Draft" panose="02000409000000000000" pitchFamily="49" charset="0"/>
              </a:rPr>
              <a:t>use_module</a:t>
            </a:r>
            <a:r>
              <a:rPr lang="en-US" sz="1400" b="1" dirty="0" smtClean="0">
                <a:latin typeface="Courier Final Draft" panose="02000409000000000000" pitchFamily="49" charset="0"/>
              </a:rPr>
              <a:t>(</a:t>
            </a:r>
            <a:r>
              <a:rPr lang="en-US" sz="1400" b="1" dirty="0" err="1" smtClean="0">
                <a:latin typeface="Courier Final Draft" panose="02000409000000000000" pitchFamily="49" charset="0"/>
              </a:rPr>
              <a:t>pengine_sandbox:my_apis</a:t>
            </a:r>
            <a:r>
              <a:rPr lang="en-US" sz="1400" b="1" dirty="0" smtClean="0">
                <a:latin typeface="Courier Final Draft" panose="02000409000000000000" pitchFamily="49" charset="0"/>
              </a:rPr>
              <a:t>).</a:t>
            </a:r>
          </a:p>
        </p:txBody>
      </p:sp>
      <p:sp>
        <p:nvSpPr>
          <p:cNvPr id="8" name="Text Placeholder 7"/>
          <p:cNvSpPr>
            <a:spLocks noGrp="1"/>
          </p:cNvSpPr>
          <p:nvPr>
            <p:ph type="body" sz="quarter" idx="3"/>
          </p:nvPr>
        </p:nvSpPr>
        <p:spPr>
          <a:xfrm>
            <a:off x="6172200" y="435682"/>
            <a:ext cx="5183188" cy="823912"/>
          </a:xfrm>
        </p:spPr>
        <p:txBody>
          <a:bodyPr/>
          <a:lstStyle/>
          <a:p>
            <a:r>
              <a:rPr lang="en-US" dirty="0" smtClean="0"/>
              <a:t>my_apis.pl</a:t>
            </a:r>
            <a:endParaRPr lang="en-US" dirty="0"/>
          </a:p>
        </p:txBody>
      </p:sp>
      <p:sp>
        <p:nvSpPr>
          <p:cNvPr id="9" name="Content Placeholder 8"/>
          <p:cNvSpPr>
            <a:spLocks noGrp="1"/>
          </p:cNvSpPr>
          <p:nvPr>
            <p:ph sz="quarter" idx="4"/>
          </p:nvPr>
        </p:nvSpPr>
        <p:spPr>
          <a:xfrm>
            <a:off x="6172200" y="1259594"/>
            <a:ext cx="5183188" cy="4930069"/>
          </a:xfrm>
        </p:spPr>
        <p:txBody>
          <a:bodyPr>
            <a:normAutofit lnSpcReduction="10000"/>
          </a:bodyPr>
          <a:lstStyle/>
          <a:p>
            <a:pPr marL="0" indent="0">
              <a:lnSpc>
                <a:spcPct val="120000"/>
              </a:lnSpc>
              <a:spcBef>
                <a:spcPts val="0"/>
              </a:spcBef>
              <a:buNone/>
            </a:pPr>
            <a:r>
              <a:rPr lang="en-US" sz="1400" dirty="0" smtClean="0">
                <a:latin typeface="Courier Final Draft" panose="02000409000000000000" pitchFamily="49" charset="0"/>
              </a:rPr>
              <a:t>:- module(</a:t>
            </a:r>
            <a:r>
              <a:rPr lang="en-US" sz="1400" dirty="0" err="1" smtClean="0">
                <a:latin typeface="Courier Final Draft" panose="02000409000000000000" pitchFamily="49" charset="0"/>
              </a:rPr>
              <a:t>my_apis</a:t>
            </a: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my_public</a:t>
            </a:r>
            <a:r>
              <a:rPr lang="en-US" sz="1400" dirty="0" smtClean="0">
                <a:latin typeface="Courier Final Draft" panose="02000409000000000000" pitchFamily="49" charset="0"/>
              </a:rPr>
              <a:t>/1, </a:t>
            </a:r>
            <a:r>
              <a:rPr lang="en-US" sz="1400" b="1" dirty="0" err="1" smtClean="0">
                <a:latin typeface="Courier Final Draft" panose="02000409000000000000" pitchFamily="49" charset="0"/>
              </a:rPr>
              <a:t>my_unsafe</a:t>
            </a:r>
            <a:r>
              <a:rPr lang="en-US" sz="1400" b="1" dirty="0" smtClean="0">
                <a:latin typeface="Courier Final Draft" panose="02000409000000000000" pitchFamily="49" charset="0"/>
              </a:rPr>
              <a:t>/1</a:t>
            </a:r>
            <a:r>
              <a:rPr lang="en-US" sz="1400" dirty="0" smtClean="0">
                <a:latin typeface="Courier Final Draft" panose="02000409000000000000" pitchFamily="49" charset="0"/>
              </a:rPr>
              <a:t>]).</a:t>
            </a:r>
          </a:p>
          <a:p>
            <a:pPr marL="0" indent="0">
              <a:lnSpc>
                <a:spcPct val="120000"/>
              </a:lnSpc>
              <a:spcBef>
                <a:spcPts val="0"/>
              </a:spcBef>
              <a:buNone/>
            </a:pPr>
            <a:endParaRPr lang="en-US" sz="1400" dirty="0" smtClean="0">
              <a:latin typeface="Courier Final Draft" panose="02000409000000000000" pitchFamily="49" charset="0"/>
            </a:endParaRP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use_module</a:t>
            </a:r>
            <a:r>
              <a:rPr lang="en-US" sz="1400" dirty="0" smtClean="0">
                <a:latin typeface="Courier Final Draft" panose="02000409000000000000" pitchFamily="49" charset="0"/>
              </a:rPr>
              <a:t>(library(</a:t>
            </a:r>
            <a:r>
              <a:rPr lang="en-US" sz="1400" dirty="0" err="1" smtClean="0">
                <a:latin typeface="Courier Final Draft" panose="02000409000000000000" pitchFamily="49" charset="0"/>
              </a:rPr>
              <a:t>dcg</a:t>
            </a:r>
            <a:r>
              <a:rPr lang="en-US" sz="1400" dirty="0" smtClean="0">
                <a:latin typeface="Courier Final Draft" panose="02000409000000000000" pitchFamily="49" charset="0"/>
              </a:rPr>
              <a:t>/basics)).</a:t>
            </a:r>
          </a:p>
          <a:p>
            <a:pPr marL="0" indent="0">
              <a:lnSpc>
                <a:spcPct val="120000"/>
              </a:lnSpc>
              <a:spcBef>
                <a:spcPts val="0"/>
              </a:spcBef>
              <a:buNone/>
            </a:pPr>
            <a:endParaRPr lang="en-US" sz="1400" dirty="0" smtClean="0">
              <a:latin typeface="Courier Final Draft" panose="02000409000000000000" pitchFamily="49" charset="0"/>
            </a:endParaRPr>
          </a:p>
          <a:p>
            <a:pPr marL="0" indent="0">
              <a:lnSpc>
                <a:spcPct val="120000"/>
              </a:lnSpc>
              <a:spcBef>
                <a:spcPts val="0"/>
              </a:spcBef>
              <a:buNone/>
            </a:pPr>
            <a:r>
              <a:rPr lang="en-US" sz="1400" dirty="0" err="1" smtClean="0">
                <a:latin typeface="Courier Final Draft" panose="02000409000000000000" pitchFamily="49" charset="0"/>
              </a:rPr>
              <a:t>my_public</a:t>
            </a:r>
            <a:r>
              <a:rPr lang="en-US" sz="1400" dirty="0" smtClean="0">
                <a:latin typeface="Courier Final Draft" panose="02000409000000000000" pitchFamily="49" charset="0"/>
              </a:rPr>
              <a:t>(X) :-</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dont_say_walrus</a:t>
            </a:r>
            <a:r>
              <a:rPr lang="en-US" sz="1400" dirty="0" smtClean="0">
                <a:latin typeface="Courier Final Draft" panose="02000409000000000000" pitchFamily="49" charset="0"/>
              </a:rPr>
              <a:t>(X),</a:t>
            </a:r>
          </a:p>
          <a:p>
            <a:pPr marL="0" indent="0">
              <a:lnSpc>
                <a:spcPct val="120000"/>
              </a:lnSpc>
              <a:spcBef>
                <a:spcPts val="0"/>
              </a:spcBef>
              <a:buNone/>
            </a:pPr>
            <a:r>
              <a:rPr lang="en-US" sz="1400" dirty="0" smtClean="0">
                <a:latin typeface="Courier Final Draft" panose="02000409000000000000" pitchFamily="49" charset="0"/>
              </a:rPr>
              <a:t>	debug(</a:t>
            </a:r>
            <a:r>
              <a:rPr lang="en-US" sz="1400" dirty="0" err="1" smtClean="0">
                <a:latin typeface="Courier Final Draft" panose="02000409000000000000" pitchFamily="49" charset="0"/>
              </a:rPr>
              <a:t>pengine_example</a:t>
            </a: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my_public</a:t>
            </a:r>
            <a:r>
              <a:rPr lang="en-US" sz="1400" dirty="0" smtClean="0">
                <a:latin typeface="Courier Final Draft" panose="02000409000000000000" pitchFamily="49" charset="0"/>
              </a:rPr>
              <a:t> says ~w', [X]).</a:t>
            </a:r>
          </a:p>
          <a:p>
            <a:pPr marL="0" indent="0">
              <a:lnSpc>
                <a:spcPct val="120000"/>
              </a:lnSpc>
              <a:spcBef>
                <a:spcPts val="0"/>
              </a:spcBef>
              <a:buNone/>
            </a:pPr>
            <a:endParaRPr lang="en-US" sz="1400" dirty="0" smtClean="0">
              <a:latin typeface="Courier Final Draft" panose="02000409000000000000" pitchFamily="49" charset="0"/>
            </a:endParaRPr>
          </a:p>
          <a:p>
            <a:pPr marL="0" indent="0">
              <a:lnSpc>
                <a:spcPct val="120000"/>
              </a:lnSpc>
              <a:spcBef>
                <a:spcPts val="0"/>
              </a:spcBef>
              <a:buNone/>
            </a:pPr>
            <a:r>
              <a:rPr lang="en-US" sz="1400" b="1" dirty="0" err="1" smtClean="0">
                <a:latin typeface="Courier Final Draft" panose="02000409000000000000" pitchFamily="49" charset="0"/>
              </a:rPr>
              <a:t>my_unsafe</a:t>
            </a:r>
            <a:r>
              <a:rPr lang="en-US" sz="1400" b="1" dirty="0" smtClean="0">
                <a:latin typeface="Courier Final Draft" panose="02000409000000000000" pitchFamily="49" charset="0"/>
              </a:rPr>
              <a:t>(X) :-</a:t>
            </a:r>
          </a:p>
          <a:p>
            <a:pPr marL="0" indent="0">
              <a:lnSpc>
                <a:spcPct val="120000"/>
              </a:lnSpc>
              <a:spcBef>
                <a:spcPts val="0"/>
              </a:spcBef>
              <a:buNone/>
            </a:pPr>
            <a:r>
              <a:rPr lang="en-US" sz="1400" dirty="0" smtClean="0">
                <a:latin typeface="Courier Final Draft" panose="02000409000000000000" pitchFamily="49" charset="0"/>
              </a:rPr>
              <a:t>	</a:t>
            </a:r>
            <a:r>
              <a:rPr lang="en-US" sz="1400" dirty="0" err="1" smtClean="0">
                <a:latin typeface="Courier Final Draft" panose="02000409000000000000" pitchFamily="49" charset="0"/>
              </a:rPr>
              <a:t>atom_length</a:t>
            </a:r>
            <a:r>
              <a:rPr lang="en-US" sz="1400" dirty="0" smtClean="0">
                <a:latin typeface="Courier Final Draft" panose="02000409000000000000" pitchFamily="49" charset="0"/>
              </a:rPr>
              <a:t>(X, Len),</a:t>
            </a:r>
          </a:p>
          <a:p>
            <a:pPr marL="0" indent="0">
              <a:lnSpc>
                <a:spcPct val="120000"/>
              </a:lnSpc>
              <a:spcBef>
                <a:spcPts val="0"/>
              </a:spcBef>
              <a:buNone/>
            </a:pPr>
            <a:r>
              <a:rPr lang="en-US" sz="1400" dirty="0" smtClean="0">
                <a:latin typeface="Courier Final Draft" panose="02000409000000000000" pitchFamily="49" charset="0"/>
              </a:rPr>
              <a:t>	Len &lt; 25,</a:t>
            </a:r>
          </a:p>
          <a:p>
            <a:pPr marL="0" indent="0">
              <a:lnSpc>
                <a:spcPct val="120000"/>
              </a:lnSpc>
              <a:spcBef>
                <a:spcPts val="0"/>
              </a:spcBef>
              <a:buNone/>
            </a:pPr>
            <a:r>
              <a:rPr lang="en-US" sz="1400" dirty="0" smtClean="0">
                <a:latin typeface="Courier Final Draft" panose="02000409000000000000" pitchFamily="49" charset="0"/>
              </a:rPr>
              <a:t>	open('foo.txt', write, Stream),</a:t>
            </a:r>
          </a:p>
          <a:p>
            <a:pPr marL="0" indent="0">
              <a:lnSpc>
                <a:spcPct val="120000"/>
              </a:lnSpc>
              <a:spcBef>
                <a:spcPts val="0"/>
              </a:spcBef>
              <a:buNone/>
            </a:pPr>
            <a:r>
              <a:rPr lang="en-US" sz="1400" dirty="0" smtClean="0">
                <a:latin typeface="Courier Final Draft" panose="02000409000000000000" pitchFamily="49" charset="0"/>
              </a:rPr>
              <a:t>	format(Stream, 'Hello Out There ~</a:t>
            </a:r>
            <a:r>
              <a:rPr lang="en-US" sz="1400" dirty="0" err="1" smtClean="0">
                <a:latin typeface="Courier Final Draft" panose="02000409000000000000" pitchFamily="49" charset="0"/>
              </a:rPr>
              <a:t>w~n</a:t>
            </a:r>
            <a:r>
              <a:rPr lang="en-US" sz="1400" dirty="0" smtClean="0">
                <a:latin typeface="Courier Final Draft" panose="02000409000000000000" pitchFamily="49" charset="0"/>
              </a:rPr>
              <a:t>', [X]),</a:t>
            </a:r>
          </a:p>
          <a:p>
            <a:pPr marL="0" indent="0">
              <a:lnSpc>
                <a:spcPct val="120000"/>
              </a:lnSpc>
              <a:spcBef>
                <a:spcPts val="0"/>
              </a:spcBef>
              <a:buNone/>
            </a:pPr>
            <a:r>
              <a:rPr lang="en-US" sz="1400" dirty="0" smtClean="0">
                <a:latin typeface="Courier Final Draft" panose="02000409000000000000" pitchFamily="49" charset="0"/>
              </a:rPr>
              <a:t>	close(Stream).</a:t>
            </a:r>
          </a:p>
          <a:p>
            <a:pPr marL="0" indent="0">
              <a:lnSpc>
                <a:spcPct val="120000"/>
              </a:lnSpc>
              <a:spcBef>
                <a:spcPts val="0"/>
              </a:spcBef>
              <a:buNone/>
            </a:pPr>
            <a:endParaRPr lang="en-US" sz="1400" dirty="0" smtClean="0">
              <a:latin typeface="Courier Final Draft" panose="02000409000000000000" pitchFamily="49" charset="0"/>
            </a:endParaRPr>
          </a:p>
          <a:p>
            <a:pPr marL="0" indent="0">
              <a:lnSpc>
                <a:spcPct val="120000"/>
              </a:lnSpc>
              <a:spcBef>
                <a:spcPts val="0"/>
              </a:spcBef>
              <a:buNone/>
            </a:pPr>
            <a:r>
              <a:rPr lang="en-US" sz="1400" b="1" dirty="0" smtClean="0">
                <a:latin typeface="Courier Final Draft" panose="02000409000000000000" pitchFamily="49" charset="0"/>
              </a:rPr>
              <a:t>:- </a:t>
            </a:r>
            <a:r>
              <a:rPr lang="en-US" sz="1400" b="1" dirty="0" err="1" smtClean="0">
                <a:latin typeface="Courier Final Draft" panose="02000409000000000000" pitchFamily="49" charset="0"/>
              </a:rPr>
              <a:t>multifile</a:t>
            </a:r>
            <a:r>
              <a:rPr lang="en-US" sz="1400" b="1" dirty="0" smtClean="0">
                <a:latin typeface="Courier Final Draft" panose="02000409000000000000" pitchFamily="49" charset="0"/>
              </a:rPr>
              <a:t> </a:t>
            </a:r>
            <a:r>
              <a:rPr lang="en-US" sz="1400" b="1" dirty="0" err="1" smtClean="0">
                <a:latin typeface="Courier Final Draft" panose="02000409000000000000" pitchFamily="49" charset="0"/>
              </a:rPr>
              <a:t>sandbox:safe_primitive</a:t>
            </a:r>
            <a:r>
              <a:rPr lang="en-US" sz="1400" b="1" dirty="0" smtClean="0">
                <a:latin typeface="Courier Final Draft" panose="02000409000000000000" pitchFamily="49" charset="0"/>
              </a:rPr>
              <a:t>/1.</a:t>
            </a:r>
          </a:p>
          <a:p>
            <a:pPr marL="0" indent="0">
              <a:lnSpc>
                <a:spcPct val="120000"/>
              </a:lnSpc>
              <a:spcBef>
                <a:spcPts val="0"/>
              </a:spcBef>
              <a:buNone/>
            </a:pPr>
            <a:endParaRPr lang="en-US" sz="1400" b="1" dirty="0" smtClean="0">
              <a:latin typeface="Courier Final Draft" panose="02000409000000000000" pitchFamily="49" charset="0"/>
            </a:endParaRPr>
          </a:p>
          <a:p>
            <a:pPr marL="0" indent="0">
              <a:lnSpc>
                <a:spcPct val="120000"/>
              </a:lnSpc>
              <a:spcBef>
                <a:spcPts val="0"/>
              </a:spcBef>
              <a:buNone/>
            </a:pPr>
            <a:r>
              <a:rPr lang="en-US" sz="1400" b="1" dirty="0" err="1" smtClean="0">
                <a:latin typeface="Courier Final Draft" panose="02000409000000000000" pitchFamily="49" charset="0"/>
              </a:rPr>
              <a:t>sandbox:safe_primitive</a:t>
            </a:r>
            <a:r>
              <a:rPr lang="en-US" sz="1400" b="1" dirty="0" smtClean="0">
                <a:latin typeface="Courier Final Draft" panose="02000409000000000000" pitchFamily="49" charset="0"/>
              </a:rPr>
              <a:t>(</a:t>
            </a:r>
            <a:r>
              <a:rPr lang="en-US" sz="1400" b="1" dirty="0" err="1" smtClean="0">
                <a:latin typeface="Courier Final Draft" panose="02000409000000000000" pitchFamily="49" charset="0"/>
              </a:rPr>
              <a:t>my_apis:my_unsafe</a:t>
            </a:r>
            <a:r>
              <a:rPr lang="en-US" sz="1400" b="1" dirty="0" smtClean="0">
                <a:latin typeface="Courier Final Draft" panose="02000409000000000000" pitchFamily="49" charset="0"/>
              </a:rPr>
              <a:t>(_)).</a:t>
            </a:r>
          </a:p>
          <a:p>
            <a:pPr marL="0" indent="0">
              <a:lnSpc>
                <a:spcPct val="120000"/>
              </a:lnSpc>
              <a:spcBef>
                <a:spcPts val="0"/>
              </a:spcBef>
              <a:buNone/>
            </a:pPr>
            <a:endParaRPr lang="en-US" sz="1400" dirty="0" smtClean="0">
              <a:latin typeface="Courier Final Draft" panose="02000409000000000000" pitchFamily="49" charset="0"/>
            </a:endParaRPr>
          </a:p>
          <a:p>
            <a:endParaRPr lang="en-US" sz="1400" dirty="0"/>
          </a:p>
        </p:txBody>
      </p:sp>
    </p:spTree>
    <p:extLst>
      <p:ext uri="{BB962C8B-B14F-4D97-AF65-F5344CB8AC3E}">
        <p14:creationId xmlns:p14="http://schemas.microsoft.com/office/powerpoint/2010/main" val="1123577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Pengines</a:t>
            </a:r>
            <a:endParaRPr lang="en-US" dirty="0"/>
          </a:p>
        </p:txBody>
      </p:sp>
      <p:pic>
        <p:nvPicPr>
          <p:cNvPr id="1026" name="Picture 2" descr="http://www.ling.gu.se/~lager/Home/small_jag8.JPG"/>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tretch>
            <a:fillRect/>
          </a:stretch>
        </p:blipFill>
        <p:spPr bwMode="auto">
          <a:xfrm>
            <a:off x="1016000" y="1825625"/>
            <a:ext cx="2540000" cy="3035300"/>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p:cNvSpPr>
            <a:spLocks noGrp="1"/>
          </p:cNvSpPr>
          <p:nvPr>
            <p:ph sz="half" idx="2"/>
          </p:nvPr>
        </p:nvSpPr>
        <p:spPr>
          <a:xfrm>
            <a:off x="6172200" y="1825625"/>
            <a:ext cx="5181600" cy="4160838"/>
          </a:xfrm>
        </p:spPr>
        <p:txBody>
          <a:bodyPr/>
          <a:lstStyle/>
          <a:p>
            <a:r>
              <a:rPr lang="en-US" dirty="0" err="1" smtClean="0"/>
              <a:t>Torbjorn</a:t>
            </a:r>
            <a:r>
              <a:rPr lang="en-US" dirty="0" smtClean="0"/>
              <a:t> Lager</a:t>
            </a:r>
          </a:p>
          <a:p>
            <a:r>
              <a:rPr lang="en-US" dirty="0" smtClean="0"/>
              <a:t>University of </a:t>
            </a:r>
            <a:r>
              <a:rPr lang="en-US" dirty="0" err="1" smtClean="0"/>
              <a:t>Gothenborg</a:t>
            </a:r>
            <a:endParaRPr lang="en-US" dirty="0" smtClean="0"/>
          </a:p>
          <a:p>
            <a:endParaRPr lang="en-US" dirty="0"/>
          </a:p>
          <a:p>
            <a:endParaRPr lang="en-US" dirty="0" smtClean="0"/>
          </a:p>
          <a:p>
            <a:r>
              <a:rPr lang="en-US" dirty="0" smtClean="0"/>
              <a:t>Jan </a:t>
            </a:r>
            <a:r>
              <a:rPr lang="en-US" dirty="0" err="1" smtClean="0"/>
              <a:t>Wielemaker</a:t>
            </a:r>
            <a:endParaRPr lang="en-US" dirty="0" smtClean="0"/>
          </a:p>
          <a:p>
            <a:r>
              <a:rPr lang="en-US" dirty="0" smtClean="0"/>
              <a:t>Free Univ. of the Netherlands</a:t>
            </a:r>
            <a:endParaRPr lang="en-US" dirty="0"/>
          </a:p>
        </p:txBody>
      </p:sp>
      <p:pic>
        <p:nvPicPr>
          <p:cNvPr id="1028" name="Picture 4" descr="https://avatars2.githubusercontent.com/u/3071146?v=2&amp;s=40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87750" y="3738563"/>
            <a:ext cx="2584450" cy="2584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09092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we going?</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79095" y="1627390"/>
            <a:ext cx="9877926" cy="4769105"/>
          </a:xfrm>
        </p:spPr>
      </p:pic>
    </p:spTree>
    <p:extLst>
      <p:ext uri="{BB962C8B-B14F-4D97-AF65-F5344CB8AC3E}">
        <p14:creationId xmlns:p14="http://schemas.microsoft.com/office/powerpoint/2010/main" val="1131461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val="661139034"/>
              </p:ext>
            </p:extLst>
          </p:nvPr>
        </p:nvGraphicFramePr>
        <p:xfrm>
          <a:off x="335547" y="334796"/>
          <a:ext cx="10264273" cy="6232739"/>
        </p:xfrm>
        <a:graphic>
          <a:graphicData uri="http://schemas.openxmlformats.org/presentationml/2006/ole">
            <mc:AlternateContent xmlns:mc="http://schemas.openxmlformats.org/markup-compatibility/2006">
              <mc:Choice xmlns:v="urn:schemas-microsoft-com:vml" Requires="v">
                <p:oleObj spid="_x0000_s2053" name="Image" r:id="rId4" imgW="16812360" imgH="10209240" progId="Photoshop.Image.12">
                  <p:embed/>
                </p:oleObj>
              </mc:Choice>
              <mc:Fallback>
                <p:oleObj name="Image" r:id="rId4" imgW="16812360" imgH="10209240" progId="Photoshop.Image.12">
                  <p:embed/>
                  <p:pic>
                    <p:nvPicPr>
                      <p:cNvPr id="0" name=""/>
                      <p:cNvPicPr/>
                      <p:nvPr/>
                    </p:nvPicPr>
                    <p:blipFill>
                      <a:blip r:embed="rId5"/>
                      <a:stretch>
                        <a:fillRect/>
                      </a:stretch>
                    </p:blipFill>
                    <p:spPr>
                      <a:xfrm>
                        <a:off x="335547" y="334796"/>
                        <a:ext cx="10264273" cy="6232739"/>
                      </a:xfrm>
                      <a:prstGeom prst="rect">
                        <a:avLst/>
                      </a:prstGeom>
                    </p:spPr>
                  </p:pic>
                </p:oleObj>
              </mc:Fallback>
            </mc:AlternateContent>
          </a:graphicData>
        </a:graphic>
      </p:graphicFrame>
    </p:spTree>
    <p:extLst>
      <p:ext uri="{BB962C8B-B14F-4D97-AF65-F5344CB8AC3E}">
        <p14:creationId xmlns:p14="http://schemas.microsoft.com/office/powerpoint/2010/main" val="31853151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Get It	</a:t>
            </a:r>
            <a:endParaRPr lang="en-US" dirty="0"/>
          </a:p>
        </p:txBody>
      </p:sp>
      <p:sp>
        <p:nvSpPr>
          <p:cNvPr id="3" name="Content Placeholder 2"/>
          <p:cNvSpPr>
            <a:spLocks noGrp="1"/>
          </p:cNvSpPr>
          <p:nvPr>
            <p:ph sz="half" idx="1"/>
          </p:nvPr>
        </p:nvSpPr>
        <p:spPr/>
        <p:txBody>
          <a:bodyPr>
            <a:normAutofit fontScale="92500"/>
          </a:bodyPr>
          <a:lstStyle/>
          <a:p>
            <a:r>
              <a:rPr lang="en-US" dirty="0" smtClean="0"/>
              <a:t>Get the most recent </a:t>
            </a:r>
            <a:r>
              <a:rPr lang="en-US" dirty="0" err="1" smtClean="0"/>
              <a:t>devel</a:t>
            </a:r>
            <a:r>
              <a:rPr lang="en-US" dirty="0" smtClean="0"/>
              <a:t> version of SWI-Prolog. Some of this material is literally weeks old.</a:t>
            </a:r>
          </a:p>
          <a:p>
            <a:r>
              <a:rPr lang="en-US" dirty="0" smtClean="0"/>
              <a:t>http://swi-prolog.org</a:t>
            </a:r>
          </a:p>
          <a:p>
            <a:r>
              <a:rPr lang="en-US" dirty="0" smtClean="0"/>
              <a:t>http://</a:t>
            </a:r>
            <a:r>
              <a:rPr lang="en-US" dirty="0" smtClean="0"/>
              <a:t>swish.swi-prolog.org</a:t>
            </a:r>
          </a:p>
          <a:p>
            <a:r>
              <a:rPr lang="en-US" dirty="0" smtClean="0"/>
              <a:t>INSERT GITHUB REPO</a:t>
            </a:r>
            <a:endParaRPr lang="en-US" dirty="0"/>
          </a:p>
          <a:p>
            <a:r>
              <a:rPr lang="en-US" dirty="0" smtClean="0"/>
              <a:t>Useful </a:t>
            </a:r>
            <a:r>
              <a:rPr lang="en-US" dirty="0" smtClean="0"/>
              <a:t>paper for understanding the relationship between prolog and </a:t>
            </a:r>
            <a:r>
              <a:rPr lang="en-US" dirty="0" smtClean="0"/>
              <a:t>RDF http</a:t>
            </a:r>
            <a:r>
              <a:rPr lang="en-US" dirty="0" smtClean="0"/>
              <a:t>://cliopatria.swi-prolog.org/help/whitepaper.html</a:t>
            </a:r>
            <a:endParaRPr lang="en-US" dirty="0"/>
          </a:p>
        </p:txBody>
      </p:sp>
      <p:sp>
        <p:nvSpPr>
          <p:cNvPr id="4" name="Content Placeholder 3"/>
          <p:cNvSpPr>
            <a:spLocks noGrp="1"/>
          </p:cNvSpPr>
          <p:nvPr>
            <p:ph sz="half" idx="2"/>
          </p:nvPr>
        </p:nvSpPr>
        <p:spPr/>
        <p:txBody>
          <a:bodyPr>
            <a:normAutofit fontScale="92500"/>
          </a:bodyPr>
          <a:lstStyle/>
          <a:p>
            <a:endParaRPr lang="en-US"/>
          </a:p>
        </p:txBody>
      </p:sp>
    </p:spTree>
    <p:extLst>
      <p:ext uri="{BB962C8B-B14F-4D97-AF65-F5344CB8AC3E}">
        <p14:creationId xmlns:p14="http://schemas.microsoft.com/office/powerpoint/2010/main" val="4205726433"/>
      </p:ext>
    </p:extLst>
  </p:cSld>
  <p:clrMapOvr>
    <a:masterClrMapping/>
  </p:clrMapOvr>
  <mc:AlternateContent xmlns:mc="http://schemas.openxmlformats.org/markup-compatibility/2006">
    <mc:Choice xmlns:p14="http://schemas.microsoft.com/office/powerpoint/2010/main" Requires="p14">
      <p:transition spd="slow" p14:dur="2000" advTm="63714"/>
    </mc:Choice>
    <mc:Fallback>
      <p:transition spd="slow" advTm="63714"/>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758089"/>
          </a:xfrm>
        </p:spPr>
        <p:txBody>
          <a:bodyPr>
            <a:noAutofit/>
          </a:bodyPr>
          <a:lstStyle/>
          <a:p>
            <a:r>
              <a:rPr lang="en-US" sz="11500" dirty="0" smtClean="0"/>
              <a:t>STOP OLD SLIDES BELOW HERE</a:t>
            </a:r>
            <a:endParaRPr lang="en-US" sz="11500" dirty="0"/>
          </a:p>
        </p:txBody>
      </p:sp>
    </p:spTree>
    <p:extLst>
      <p:ext uri="{BB962C8B-B14F-4D97-AF65-F5344CB8AC3E}">
        <p14:creationId xmlns:p14="http://schemas.microsoft.com/office/powerpoint/2010/main" val="20987118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145096">
            <a:off x="924463" y="2400959"/>
            <a:ext cx="10548668" cy="1291147"/>
          </a:xfrm>
        </p:spPr>
        <p:txBody>
          <a:bodyPr/>
          <a:lstStyle/>
          <a:p>
            <a:r>
              <a:rPr lang="en-US" dirty="0" smtClean="0"/>
              <a:t>Where we're going</a:t>
            </a:r>
            <a:endParaRPr lang="en-US" dirty="0"/>
          </a:p>
        </p:txBody>
      </p:sp>
    </p:spTree>
    <p:extLst>
      <p:ext uri="{BB962C8B-B14F-4D97-AF65-F5344CB8AC3E}">
        <p14:creationId xmlns:p14="http://schemas.microsoft.com/office/powerpoint/2010/main" val="30720226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pengines</a:t>
            </a:r>
            <a:endParaRPr lang="en-US" dirty="0"/>
          </a:p>
        </p:txBody>
      </p:sp>
      <p:sp>
        <p:nvSpPr>
          <p:cNvPr id="3" name="Content Placeholder 2"/>
          <p:cNvSpPr>
            <a:spLocks noGrp="1"/>
          </p:cNvSpPr>
          <p:nvPr>
            <p:ph idx="1"/>
          </p:nvPr>
        </p:nvSpPr>
        <p:spPr/>
        <p:txBody>
          <a:bodyPr>
            <a:normAutofit/>
          </a:bodyPr>
          <a:lstStyle/>
          <a:p>
            <a:r>
              <a:rPr lang="en-US" dirty="0" smtClean="0"/>
              <a:t>Written by </a:t>
            </a:r>
            <a:r>
              <a:rPr lang="en-US" dirty="0" err="1" smtClean="0"/>
              <a:t>Torbjörn</a:t>
            </a:r>
            <a:r>
              <a:rPr lang="en-US" dirty="0" smtClean="0"/>
              <a:t> Lager this spring</a:t>
            </a:r>
          </a:p>
          <a:p>
            <a:r>
              <a:rPr lang="en-US" dirty="0" smtClean="0"/>
              <a:t>Now the basis of a growing set of tools</a:t>
            </a:r>
          </a:p>
        </p:txBody>
      </p:sp>
    </p:spTree>
    <p:extLst>
      <p:ext uri="{BB962C8B-B14F-4D97-AF65-F5344CB8AC3E}">
        <p14:creationId xmlns:p14="http://schemas.microsoft.com/office/powerpoint/2010/main" val="3431614025"/>
      </p:ext>
    </p:extLst>
  </p:cSld>
  <p:clrMapOvr>
    <a:masterClrMapping/>
  </p:clrMapOvr>
  <mc:AlternateContent xmlns:mc="http://schemas.openxmlformats.org/markup-compatibility/2006" xmlns:p14="http://schemas.microsoft.com/office/powerpoint/2010/main">
    <mc:Choice Requires="p14">
      <p:transition spd="slow" p14:dur="2000" advTm="42957"/>
    </mc:Choice>
    <mc:Fallback xmlns="">
      <p:transition spd="slow" advTm="42957"/>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pengines</a:t>
            </a:r>
            <a:endParaRPr lang="en-US" dirty="0"/>
          </a:p>
        </p:txBody>
      </p:sp>
      <p:sp>
        <p:nvSpPr>
          <p:cNvPr id="3" name="Content Placeholder 2"/>
          <p:cNvSpPr>
            <a:spLocks noGrp="1"/>
          </p:cNvSpPr>
          <p:nvPr>
            <p:ph idx="1"/>
          </p:nvPr>
        </p:nvSpPr>
        <p:spPr/>
        <p:txBody>
          <a:bodyPr/>
          <a:lstStyle/>
          <a:p>
            <a:r>
              <a:rPr lang="en-US" dirty="0" smtClean="0"/>
              <a:t>Create a lightweight, private VM that can be queried remotely from a server or a web page.</a:t>
            </a:r>
          </a:p>
          <a:p>
            <a:r>
              <a:rPr lang="en-US" dirty="0" smtClean="0"/>
              <a:t>KB is the larger KB union the private KB</a:t>
            </a:r>
          </a:p>
          <a:p>
            <a:r>
              <a:rPr lang="en-US" dirty="0" smtClean="0"/>
              <a:t>Sandboxed</a:t>
            </a:r>
          </a:p>
          <a:p>
            <a:r>
              <a:rPr lang="en-US" dirty="0" smtClean="0"/>
              <a:t>You can expose what you want to the sandbox</a:t>
            </a:r>
          </a:p>
        </p:txBody>
      </p:sp>
    </p:spTree>
    <p:extLst>
      <p:ext uri="{BB962C8B-B14F-4D97-AF65-F5344CB8AC3E}">
        <p14:creationId xmlns:p14="http://schemas.microsoft.com/office/powerpoint/2010/main" val="1572144263"/>
      </p:ext>
    </p:extLst>
  </p:cSld>
  <p:clrMapOvr>
    <a:masterClrMapping/>
  </p:clrMapOvr>
  <mc:AlternateContent xmlns:mc="http://schemas.openxmlformats.org/markup-compatibility/2006" xmlns:p14="http://schemas.microsoft.com/office/powerpoint/2010/main">
    <mc:Choice Requires="p14">
      <p:transition spd="slow" p14:dur="2000" advTm="42957"/>
    </mc:Choice>
    <mc:Fallback xmlns="">
      <p:transition spd="slow" advTm="42957"/>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0" y="-8644"/>
            <a:ext cx="12204974" cy="6866643"/>
          </a:xfrm>
        </p:spPr>
      </p:pic>
    </p:spTree>
    <p:extLst>
      <p:ext uri="{BB962C8B-B14F-4D97-AF65-F5344CB8AC3E}">
        <p14:creationId xmlns:p14="http://schemas.microsoft.com/office/powerpoint/2010/main" val="25079557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0" y="-15187"/>
            <a:ext cx="12216605" cy="6873187"/>
          </a:xfrm>
        </p:spPr>
      </p:pic>
    </p:spTree>
    <p:extLst>
      <p:ext uri="{BB962C8B-B14F-4D97-AF65-F5344CB8AC3E}">
        <p14:creationId xmlns:p14="http://schemas.microsoft.com/office/powerpoint/2010/main" val="25855962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0" y="0"/>
            <a:ext cx="12174256" cy="6858000"/>
          </a:xfrm>
        </p:spPr>
      </p:pic>
    </p:spTree>
    <p:extLst>
      <p:ext uri="{BB962C8B-B14F-4D97-AF65-F5344CB8AC3E}">
        <p14:creationId xmlns:p14="http://schemas.microsoft.com/office/powerpoint/2010/main" val="1250508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5808" y="1"/>
            <a:ext cx="12191303" cy="6858952"/>
          </a:xfrm>
        </p:spPr>
      </p:pic>
    </p:spTree>
    <p:extLst>
      <p:ext uri="{BB962C8B-B14F-4D97-AF65-F5344CB8AC3E}">
        <p14:creationId xmlns:p14="http://schemas.microsoft.com/office/powerpoint/2010/main" val="22916008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01619" y="0"/>
            <a:ext cx="12282116" cy="6910044"/>
          </a:xfrm>
        </p:spPr>
      </p:pic>
    </p:spTree>
    <p:extLst>
      <p:ext uri="{BB962C8B-B14F-4D97-AF65-F5344CB8AC3E}">
        <p14:creationId xmlns:p14="http://schemas.microsoft.com/office/powerpoint/2010/main" val="10908512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2669" y="0"/>
            <a:ext cx="12230358" cy="6880925"/>
          </a:xfrm>
        </p:spPr>
      </p:pic>
    </p:spTree>
    <p:extLst>
      <p:ext uri="{BB962C8B-B14F-4D97-AF65-F5344CB8AC3E}">
        <p14:creationId xmlns:p14="http://schemas.microsoft.com/office/powerpoint/2010/main" val="25028724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1105" y="-13218"/>
            <a:ext cx="12213105" cy="6871218"/>
          </a:xfrm>
        </p:spPr>
      </p:pic>
    </p:spTree>
    <p:extLst>
      <p:ext uri="{BB962C8B-B14F-4D97-AF65-F5344CB8AC3E}">
        <p14:creationId xmlns:p14="http://schemas.microsoft.com/office/powerpoint/2010/main" val="16800725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0" y="0"/>
            <a:ext cx="12192000" cy="6859344"/>
          </a:xfrm>
        </p:spPr>
      </p:pic>
    </p:spTree>
    <p:extLst>
      <p:ext uri="{BB962C8B-B14F-4D97-AF65-F5344CB8AC3E}">
        <p14:creationId xmlns:p14="http://schemas.microsoft.com/office/powerpoint/2010/main" val="1005264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he Great Escape" panose="02000503000000020003" pitchFamily="2" charset="0"/>
              </a:rPr>
              <a:t>Why Prolog?</a:t>
            </a:r>
            <a:endParaRPr lang="en-US" dirty="0">
              <a:latin typeface="The Great Escape" panose="02000503000000020003" pitchFamily="2" charset="0"/>
            </a:endParaRPr>
          </a:p>
        </p:txBody>
      </p:sp>
      <p:sp>
        <p:nvSpPr>
          <p:cNvPr id="3" name="Content Placeholder 2"/>
          <p:cNvSpPr>
            <a:spLocks noGrp="1"/>
          </p:cNvSpPr>
          <p:nvPr>
            <p:ph idx="1"/>
          </p:nvPr>
        </p:nvSpPr>
        <p:spPr/>
        <p:txBody>
          <a:bodyPr>
            <a:normAutofit/>
          </a:bodyPr>
          <a:lstStyle/>
          <a:p>
            <a:r>
              <a:rPr lang="en-US" dirty="0" smtClean="0"/>
              <a:t>Prolog's already suited to this sort of querying</a:t>
            </a:r>
          </a:p>
          <a:p>
            <a:r>
              <a:rPr lang="en-US" dirty="0" smtClean="0"/>
              <a:t>SLD resolution matches the search you want -you can federate across servers</a:t>
            </a:r>
          </a:p>
          <a:p>
            <a:r>
              <a:rPr lang="en-US" dirty="0" smtClean="0"/>
              <a:t>It's </a:t>
            </a:r>
            <a:r>
              <a:rPr lang="en-US" dirty="0" err="1" smtClean="0"/>
              <a:t>homoiconic</a:t>
            </a:r>
            <a:r>
              <a:rPr lang="en-US" dirty="0" smtClean="0"/>
              <a:t>, so you can easily send it over the internet</a:t>
            </a:r>
          </a:p>
          <a:p>
            <a:r>
              <a:rPr lang="en-US" dirty="0" smtClean="0"/>
              <a:t>The WHEN clause in SPARQL already matches </a:t>
            </a:r>
            <a:r>
              <a:rPr lang="en-US" dirty="0" err="1" smtClean="0"/>
              <a:t>rdf</a:t>
            </a:r>
            <a:r>
              <a:rPr lang="en-US" dirty="0" smtClean="0"/>
              <a:t>/3 in Prolog</a:t>
            </a:r>
          </a:p>
          <a:p>
            <a:r>
              <a:rPr lang="en-US" dirty="0" smtClean="0"/>
              <a:t>SWI-Prolog is already playing in the Semantic Web space</a:t>
            </a:r>
          </a:p>
          <a:p>
            <a:pPr lvl="1"/>
            <a:r>
              <a:rPr lang="en-US" dirty="0" err="1" smtClean="0"/>
              <a:t>Cliopatria</a:t>
            </a:r>
            <a:endParaRPr lang="en-US" dirty="0" smtClean="0"/>
          </a:p>
          <a:p>
            <a:pPr lvl="1"/>
            <a:r>
              <a:rPr lang="en-US" dirty="0" smtClean="0"/>
              <a:t>RDF libraries</a:t>
            </a:r>
          </a:p>
          <a:p>
            <a:pPr lvl="1"/>
            <a:r>
              <a:rPr lang="en-US" dirty="0" smtClean="0"/>
              <a:t>RDF </a:t>
            </a:r>
            <a:r>
              <a:rPr lang="en-US" dirty="0" err="1" smtClean="0"/>
              <a:t>persistancy</a:t>
            </a:r>
            <a:endParaRPr lang="en-US" dirty="0"/>
          </a:p>
        </p:txBody>
      </p:sp>
    </p:spTree>
    <p:extLst>
      <p:ext uri="{BB962C8B-B14F-4D97-AF65-F5344CB8AC3E}">
        <p14:creationId xmlns:p14="http://schemas.microsoft.com/office/powerpoint/2010/main" val="3181894296"/>
      </p:ext>
    </p:extLst>
  </p:cSld>
  <p:clrMapOvr>
    <a:masterClrMapping/>
  </p:clrMapOvr>
  <mc:AlternateContent xmlns:mc="http://schemas.openxmlformats.org/markup-compatibility/2006" xmlns:p14="http://schemas.microsoft.com/office/powerpoint/2010/main">
    <mc:Choice Requires="p14">
      <p:transition spd="slow" p14:dur="2000" advTm="24423"/>
    </mc:Choice>
    <mc:Fallback xmlns="">
      <p:transition spd="slow" advTm="24423"/>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0" y="0"/>
            <a:ext cx="12192000" cy="6859344"/>
          </a:xfrm>
        </p:spPr>
      </p:pic>
    </p:spTree>
    <p:extLst>
      <p:ext uri="{BB962C8B-B14F-4D97-AF65-F5344CB8AC3E}">
        <p14:creationId xmlns:p14="http://schemas.microsoft.com/office/powerpoint/2010/main" val="21766170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1105" y="0"/>
            <a:ext cx="12213105" cy="6871217"/>
          </a:xfrm>
        </p:spPr>
      </p:pic>
    </p:spTree>
    <p:extLst>
      <p:ext uri="{BB962C8B-B14F-4D97-AF65-F5344CB8AC3E}">
        <p14:creationId xmlns:p14="http://schemas.microsoft.com/office/powerpoint/2010/main" val="11605169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4563802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6190756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KB diagram</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089102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1" y="0"/>
            <a:ext cx="12189611" cy="6858000"/>
          </a:xfrm>
          <a:prstGeom prst="rect">
            <a:avLst/>
          </a:prstGeom>
        </p:spPr>
      </p:pic>
    </p:spTree>
    <p:extLst>
      <p:ext uri="{BB962C8B-B14F-4D97-AF65-F5344CB8AC3E}">
        <p14:creationId xmlns:p14="http://schemas.microsoft.com/office/powerpoint/2010/main" val="23222951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pengine</a:t>
            </a:r>
            <a:r>
              <a:rPr lang="en-US" dirty="0" smtClean="0"/>
              <a:t> architecture roles</a:t>
            </a:r>
            <a:endParaRPr lang="en-US" dirty="0"/>
          </a:p>
        </p:txBody>
      </p:sp>
      <p:sp>
        <p:nvSpPr>
          <p:cNvPr id="3" name="Content Placeholder 2"/>
          <p:cNvSpPr>
            <a:spLocks noGrp="1"/>
          </p:cNvSpPr>
          <p:nvPr>
            <p:ph idx="1"/>
          </p:nvPr>
        </p:nvSpPr>
        <p:spPr/>
        <p:txBody>
          <a:bodyPr/>
          <a:lstStyle/>
          <a:p>
            <a:r>
              <a:rPr lang="en-US" dirty="0" smtClean="0"/>
              <a:t>Application</a:t>
            </a:r>
          </a:p>
          <a:p>
            <a:r>
              <a:rPr lang="en-US" dirty="0" smtClean="0"/>
              <a:t>Master</a:t>
            </a:r>
          </a:p>
          <a:p>
            <a:r>
              <a:rPr lang="en-US" dirty="0" smtClean="0"/>
              <a:t>Slave</a:t>
            </a:r>
            <a:endParaRPr lang="en-US" dirty="0"/>
          </a:p>
        </p:txBody>
      </p:sp>
    </p:spTree>
    <p:extLst>
      <p:ext uri="{BB962C8B-B14F-4D97-AF65-F5344CB8AC3E}">
        <p14:creationId xmlns:p14="http://schemas.microsoft.com/office/powerpoint/2010/main" val="364449246"/>
      </p:ext>
    </p:extLst>
  </p:cSld>
  <p:clrMapOvr>
    <a:masterClrMapping/>
  </p:clrMapOvr>
  <mc:AlternateContent xmlns:mc="http://schemas.openxmlformats.org/markup-compatibility/2006" xmlns:p14="http://schemas.microsoft.com/office/powerpoint/2010/main">
    <mc:Choice Requires="p14">
      <p:transition spd="slow" p14:dur="2000" advTm="42150"/>
    </mc:Choice>
    <mc:Fallback xmlns="">
      <p:transition spd="slow" advTm="4215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Pengine</a:t>
            </a:r>
            <a:r>
              <a:rPr lang="en-US" dirty="0" smtClean="0"/>
              <a:t> Architecture</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032457627"/>
      </p:ext>
    </p:extLst>
  </p:cSld>
  <p:clrMapOvr>
    <a:masterClrMapping/>
  </p:clrMapOvr>
  <mc:AlternateContent xmlns:mc="http://schemas.openxmlformats.org/markup-compatibility/2006" xmlns:p14="http://schemas.microsoft.com/office/powerpoint/2010/main">
    <mc:Choice Requires="p14">
      <p:transition spd="slow" p14:dur="2000" advTm="58301"/>
    </mc:Choice>
    <mc:Fallback xmlns="">
      <p:transition spd="slow" advTm="58301"/>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Query from Prolog</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105385139"/>
      </p:ext>
    </p:extLst>
  </p:cSld>
  <p:clrMapOvr>
    <a:masterClrMapping/>
  </p:clrMapOvr>
  <mc:AlternateContent xmlns:mc="http://schemas.openxmlformats.org/markup-compatibility/2006" xmlns:p14="http://schemas.microsoft.com/office/powerpoint/2010/main">
    <mc:Choice Requires="p14">
      <p:transition spd="slow" p14:dur="2000" advTm="1722"/>
    </mc:Choice>
    <mc:Fallback xmlns="">
      <p:transition spd="slow" advTm="1722"/>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Query from </a:t>
            </a:r>
            <a:r>
              <a:rPr lang="en-US" dirty="0" err="1" smtClean="0"/>
              <a:t>Javascript</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196390523"/>
      </p:ext>
    </p:extLst>
  </p:cSld>
  <p:clrMapOvr>
    <a:masterClrMapping/>
  </p:clrMapOvr>
  <mc:AlternateContent xmlns:mc="http://schemas.openxmlformats.org/markup-compatibility/2006" xmlns:p14="http://schemas.microsoft.com/office/powerpoint/2010/main">
    <mc:Choice Requires="p14">
      <p:transition spd="slow" p14:dur="2000" advTm="377"/>
    </mc:Choice>
    <mc:Fallback xmlns="">
      <p:transition spd="slow" advTm="377"/>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Sandbox Application</a:t>
            </a:r>
            <a:endParaRPr lang="en-US" dirty="0"/>
          </a:p>
        </p:txBody>
      </p:sp>
      <p:sp>
        <p:nvSpPr>
          <p:cNvPr id="3" name="Content Placeholder 2"/>
          <p:cNvSpPr>
            <a:spLocks noGrp="1"/>
          </p:cNvSpPr>
          <p:nvPr>
            <p:ph idx="1"/>
          </p:nvPr>
        </p:nvSpPr>
        <p:spPr/>
        <p:txBody>
          <a:bodyPr/>
          <a:lstStyle/>
          <a:p>
            <a:r>
              <a:rPr lang="en-US" dirty="0" err="1" smtClean="0"/>
              <a:t>whats</a:t>
            </a:r>
            <a:r>
              <a:rPr lang="en-US" dirty="0" smtClean="0"/>
              <a:t> safe?</a:t>
            </a:r>
            <a:endParaRPr lang="en-US" dirty="0"/>
          </a:p>
        </p:txBody>
      </p:sp>
    </p:spTree>
    <p:extLst>
      <p:ext uri="{BB962C8B-B14F-4D97-AF65-F5344CB8AC3E}">
        <p14:creationId xmlns:p14="http://schemas.microsoft.com/office/powerpoint/2010/main" val="958950918"/>
      </p:ext>
    </p:extLst>
  </p:cSld>
  <p:clrMapOvr>
    <a:masterClrMapping/>
  </p:clrMapOvr>
  <mc:AlternateContent xmlns:mc="http://schemas.openxmlformats.org/markup-compatibility/2006" xmlns:p14="http://schemas.microsoft.com/office/powerpoint/2010/main">
    <mc:Choice Requires="p14">
      <p:transition spd="slow" p14:dur="2000" advTm="4099"/>
    </mc:Choice>
    <mc:Fallback xmlns="">
      <p:transition spd="slow" advTm="4099"/>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Exposing API's in an application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682479543"/>
      </p:ext>
    </p:extLst>
  </p:cSld>
  <p:clrMapOvr>
    <a:masterClrMapping/>
  </p:clrMapOvr>
  <mc:AlternateContent xmlns:mc="http://schemas.openxmlformats.org/markup-compatibility/2006" xmlns:p14="http://schemas.microsoft.com/office/powerpoint/2010/main">
    <mc:Choice Requires="p14">
      <p:transition spd="slow" p14:dur="2000" advTm="843"/>
    </mc:Choice>
    <mc:Fallback xmlns="">
      <p:transition spd="slow" advTm="843"/>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Make your own application</a:t>
            </a:r>
            <a:endParaRPr lang="en-US" dirty="0"/>
          </a:p>
        </p:txBody>
      </p:sp>
      <p:sp>
        <p:nvSpPr>
          <p:cNvPr id="3" name="Content Placeholder 2"/>
          <p:cNvSpPr>
            <a:spLocks noGrp="1"/>
          </p:cNvSpPr>
          <p:nvPr>
            <p:ph idx="1"/>
          </p:nvPr>
        </p:nvSpPr>
        <p:spPr/>
        <p:txBody>
          <a:bodyPr/>
          <a:lstStyle/>
          <a:p>
            <a:r>
              <a:rPr lang="en-US" dirty="0" smtClean="0"/>
              <a:t>do you get the safe libs in an own application?</a:t>
            </a:r>
            <a:endParaRPr lang="en-US" dirty="0"/>
          </a:p>
        </p:txBody>
      </p:sp>
    </p:spTree>
    <p:extLst>
      <p:ext uri="{BB962C8B-B14F-4D97-AF65-F5344CB8AC3E}">
        <p14:creationId xmlns:p14="http://schemas.microsoft.com/office/powerpoint/2010/main" val="1224903213"/>
      </p:ext>
    </p:extLst>
  </p:cSld>
  <p:clrMapOvr>
    <a:masterClrMapping/>
  </p:clrMapOvr>
  <mc:AlternateContent xmlns:mc="http://schemas.openxmlformats.org/markup-compatibility/2006" xmlns:p14="http://schemas.microsoft.com/office/powerpoint/2010/main">
    <mc:Choice Requires="p14">
      <p:transition spd="slow" p14:dur="2000" advTm="813"/>
    </mc:Choice>
    <mc:Fallback xmlns="">
      <p:transition spd="slow" advTm="813"/>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err="1" smtClean="0"/>
              <a:t>Pengines</a:t>
            </a:r>
            <a:r>
              <a:rPr lang="en-US" dirty="0" smtClean="0"/>
              <a:t> atop the SWI-Prolog web framework is providing sufficient expressive power that we are already using it to build a new IDE for collaborative, distributed SWI-Prolog development.</a:t>
            </a:r>
          </a:p>
          <a:p>
            <a:endParaRPr lang="en-US" dirty="0"/>
          </a:p>
        </p:txBody>
      </p:sp>
    </p:spTree>
    <p:extLst>
      <p:ext uri="{BB962C8B-B14F-4D97-AF65-F5344CB8AC3E}">
        <p14:creationId xmlns:p14="http://schemas.microsoft.com/office/powerpoint/2010/main" val="16533779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pengines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Written by </a:t>
            </a:r>
            <a:r>
              <a:rPr lang="en-US" dirty="0" err="1" smtClean="0"/>
              <a:t>Torbjörn</a:t>
            </a:r>
            <a:r>
              <a:rPr lang="en-US" dirty="0" smtClean="0"/>
              <a:t> Lager this spring</a:t>
            </a:r>
          </a:p>
          <a:p>
            <a:r>
              <a:rPr lang="en-US" dirty="0" smtClean="0"/>
              <a:t>Now the basis of a growing set of tools</a:t>
            </a:r>
          </a:p>
          <a:p>
            <a:pPr lvl="1"/>
            <a:r>
              <a:rPr lang="en-US" dirty="0" smtClean="0"/>
              <a:t>SWI-Prolog web framework</a:t>
            </a:r>
          </a:p>
          <a:p>
            <a:pPr lvl="1"/>
            <a:r>
              <a:rPr lang="en-US" dirty="0" err="1" smtClean="0"/>
              <a:t>pengines</a:t>
            </a:r>
            <a:r>
              <a:rPr lang="en-US" dirty="0" smtClean="0"/>
              <a:t> </a:t>
            </a:r>
          </a:p>
          <a:p>
            <a:pPr lvl="1"/>
            <a:r>
              <a:rPr lang="en-US" dirty="0" smtClean="0"/>
              <a:t>SWISH</a:t>
            </a:r>
          </a:p>
          <a:p>
            <a:pPr lvl="1"/>
            <a:r>
              <a:rPr lang="en-US" dirty="0" err="1" smtClean="0"/>
              <a:t>websockets</a:t>
            </a:r>
            <a:endParaRPr lang="en-US" dirty="0" smtClean="0"/>
          </a:p>
          <a:p>
            <a:pPr lvl="1"/>
            <a:r>
              <a:rPr lang="en-US" dirty="0" smtClean="0"/>
              <a:t>hub.pl</a:t>
            </a:r>
          </a:p>
          <a:p>
            <a:pPr lvl="1"/>
            <a:r>
              <a:rPr lang="en-US" dirty="0" smtClean="0"/>
              <a:t>chat-demo</a:t>
            </a:r>
          </a:p>
          <a:p>
            <a:pPr lvl="1"/>
            <a:r>
              <a:rPr lang="en-US" dirty="0" smtClean="0"/>
              <a:t>whiteboard</a:t>
            </a:r>
          </a:p>
          <a:p>
            <a:pPr lvl="1"/>
            <a:r>
              <a:rPr lang="en-US" dirty="0" smtClean="0"/>
              <a:t>planned - Data browser</a:t>
            </a:r>
          </a:p>
          <a:p>
            <a:pPr lvl="1"/>
            <a:r>
              <a:rPr lang="en-US" dirty="0" smtClean="0"/>
              <a:t>planned - online teaching system</a:t>
            </a:r>
          </a:p>
          <a:p>
            <a:pPr lvl="1"/>
            <a:r>
              <a:rPr lang="en-US" dirty="0" smtClean="0"/>
              <a:t>planned - move the IDE</a:t>
            </a:r>
          </a:p>
        </p:txBody>
      </p:sp>
    </p:spTree>
    <p:extLst>
      <p:ext uri="{BB962C8B-B14F-4D97-AF65-F5344CB8AC3E}">
        <p14:creationId xmlns:p14="http://schemas.microsoft.com/office/powerpoint/2010/main" val="1650887592"/>
      </p:ext>
    </p:extLst>
  </p:cSld>
  <p:clrMapOvr>
    <a:masterClrMapping/>
  </p:clrMapOvr>
  <mc:AlternateContent xmlns:mc="http://schemas.openxmlformats.org/markup-compatibility/2006" xmlns:p14="http://schemas.microsoft.com/office/powerpoint/2010/main">
    <mc:Choice Requires="p14">
      <p:transition spd="slow" p14:dur="2000" advTm="42957"/>
    </mc:Choice>
    <mc:Fallback xmlns="">
      <p:transition spd="slow" advTm="42957"/>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SWISH</a:t>
            </a:r>
            <a:endParaRPr lang="en-US" dirty="0"/>
          </a:p>
        </p:txBody>
      </p:sp>
      <p:sp>
        <p:nvSpPr>
          <p:cNvPr id="3" name="Content Placeholder 2"/>
          <p:cNvSpPr>
            <a:spLocks noGrp="1"/>
          </p:cNvSpPr>
          <p:nvPr>
            <p:ph idx="1"/>
          </p:nvPr>
        </p:nvSpPr>
        <p:spPr/>
        <p:txBody>
          <a:bodyPr/>
          <a:lstStyle/>
          <a:p>
            <a:r>
              <a:rPr lang="en-US" dirty="0" smtClean="0"/>
              <a:t>online </a:t>
            </a:r>
            <a:r>
              <a:rPr lang="en-US" dirty="0" err="1" smtClean="0"/>
              <a:t>liteweight</a:t>
            </a:r>
            <a:r>
              <a:rPr lang="en-US" dirty="0" smtClean="0"/>
              <a:t> IDE</a:t>
            </a:r>
          </a:p>
          <a:p>
            <a:r>
              <a:rPr lang="en-US" dirty="0" smtClean="0"/>
              <a:t>online data browser</a:t>
            </a:r>
          </a:p>
          <a:p>
            <a:endParaRPr lang="en-US" dirty="0"/>
          </a:p>
        </p:txBody>
      </p:sp>
    </p:spTree>
    <p:extLst>
      <p:ext uri="{BB962C8B-B14F-4D97-AF65-F5344CB8AC3E}">
        <p14:creationId xmlns:p14="http://schemas.microsoft.com/office/powerpoint/2010/main" val="3400309566"/>
      </p:ext>
    </p:extLst>
  </p:cSld>
  <p:clrMapOvr>
    <a:masterClrMapping/>
  </p:clrMapOvr>
  <mc:AlternateContent xmlns:mc="http://schemas.openxmlformats.org/markup-compatibility/2006" xmlns:p14="http://schemas.microsoft.com/office/powerpoint/2010/main">
    <mc:Choice Requires="p14">
      <p:transition spd="slow" p14:dur="2000" advTm="3274"/>
    </mc:Choice>
    <mc:Fallback xmlns="">
      <p:transition spd="slow" advTm="3274"/>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Universe with </a:t>
            </a:r>
            <a:r>
              <a:rPr lang="en-US" dirty="0" err="1" smtClean="0"/>
              <a:t>pengines</a:t>
            </a:r>
            <a:r>
              <a:rPr lang="en-US" dirty="0" smtClean="0"/>
              <a:t>, with part highlighted</a:t>
            </a:r>
            <a:endParaRPr lang="en-US" dirty="0"/>
          </a:p>
        </p:txBody>
      </p:sp>
    </p:spTree>
    <p:extLst>
      <p:ext uri="{BB962C8B-B14F-4D97-AF65-F5344CB8AC3E}">
        <p14:creationId xmlns:p14="http://schemas.microsoft.com/office/powerpoint/2010/main" val="22554562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we're going</a:t>
            </a:r>
            <a:endParaRPr lang="en-US" dirty="0"/>
          </a:p>
        </p:txBody>
      </p:sp>
      <p:sp>
        <p:nvSpPr>
          <p:cNvPr id="3" name="Content Placeholder 2"/>
          <p:cNvSpPr>
            <a:spLocks noGrp="1"/>
          </p:cNvSpPr>
          <p:nvPr>
            <p:ph idx="1"/>
          </p:nvPr>
        </p:nvSpPr>
        <p:spPr/>
        <p:txBody>
          <a:bodyPr/>
          <a:lstStyle/>
          <a:p>
            <a:r>
              <a:rPr lang="en-US" dirty="0" smtClean="0"/>
              <a:t>Fully web based, collaborative IDE</a:t>
            </a:r>
          </a:p>
          <a:p>
            <a:r>
              <a:rPr lang="en-US" dirty="0" smtClean="0"/>
              <a:t>natural form editors</a:t>
            </a:r>
          </a:p>
          <a:p>
            <a:r>
              <a:rPr lang="en-US" dirty="0" smtClean="0"/>
              <a:t>declarative </a:t>
            </a:r>
            <a:r>
              <a:rPr lang="en-US" dirty="0" err="1" smtClean="0"/>
              <a:t>javascript</a:t>
            </a:r>
            <a:endParaRPr lang="en-US" dirty="0" smtClean="0"/>
          </a:p>
          <a:p>
            <a:endParaRPr lang="en-US" dirty="0"/>
          </a:p>
        </p:txBody>
      </p:sp>
    </p:spTree>
    <p:extLst>
      <p:ext uri="{BB962C8B-B14F-4D97-AF65-F5344CB8AC3E}">
        <p14:creationId xmlns:p14="http://schemas.microsoft.com/office/powerpoint/2010/main" val="2608386206"/>
      </p:ext>
    </p:extLst>
  </p:cSld>
  <p:clrMapOvr>
    <a:masterClrMapping/>
  </p:clrMapOvr>
  <mc:AlternateContent xmlns:mc="http://schemas.openxmlformats.org/markup-compatibility/2006" xmlns:p14="http://schemas.microsoft.com/office/powerpoint/2010/main">
    <mc:Choice Requires="p14">
      <p:transition spd="slow" p14:dur="2000" advTm="3691"/>
    </mc:Choice>
    <mc:Fallback xmlns="">
      <p:transition spd="slow" advTm="3691"/>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4" y="0"/>
            <a:ext cx="12189611" cy="6858000"/>
          </a:xfrm>
          <a:prstGeom prst="rect">
            <a:avLst/>
          </a:prstGeom>
        </p:spPr>
      </p:pic>
    </p:spTree>
    <p:extLst>
      <p:ext uri="{BB962C8B-B14F-4D97-AF65-F5344CB8AC3E}">
        <p14:creationId xmlns:p14="http://schemas.microsoft.com/office/powerpoint/2010/main" val="28883252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4" y="0"/>
            <a:ext cx="12189611" cy="6858000"/>
          </a:xfrm>
          <a:prstGeom prst="rect">
            <a:avLst/>
          </a:prstGeom>
        </p:spPr>
      </p:pic>
    </p:spTree>
    <p:extLst>
      <p:ext uri="{BB962C8B-B14F-4D97-AF65-F5344CB8AC3E}">
        <p14:creationId xmlns:p14="http://schemas.microsoft.com/office/powerpoint/2010/main" val="96699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4" y="0"/>
            <a:ext cx="12189611" cy="6858000"/>
          </a:xfrm>
          <a:prstGeom prst="rect">
            <a:avLst/>
          </a:prstGeom>
        </p:spPr>
      </p:pic>
    </p:spTree>
    <p:extLst>
      <p:ext uri="{BB962C8B-B14F-4D97-AF65-F5344CB8AC3E}">
        <p14:creationId xmlns:p14="http://schemas.microsoft.com/office/powerpoint/2010/main" val="945699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4" y="0"/>
            <a:ext cx="12189611" cy="6858000"/>
          </a:xfrm>
          <a:prstGeom prst="rect">
            <a:avLst/>
          </a:prstGeom>
        </p:spPr>
      </p:pic>
    </p:spTree>
    <p:extLst>
      <p:ext uri="{BB962C8B-B14F-4D97-AF65-F5344CB8AC3E}">
        <p14:creationId xmlns:p14="http://schemas.microsoft.com/office/powerpoint/2010/main" val="11247847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4279</TotalTime>
  <Words>2014</Words>
  <Application>Microsoft Office PowerPoint</Application>
  <PresentationFormat>Widescreen</PresentationFormat>
  <Paragraphs>300</Paragraphs>
  <Slides>50</Slides>
  <Notes>49</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50</vt:i4>
      </vt:variant>
    </vt:vector>
  </HeadingPairs>
  <TitlesOfParts>
    <vt:vector size="57" baseType="lpstr">
      <vt:lpstr>Arial</vt:lpstr>
      <vt:lpstr>Calibri</vt:lpstr>
      <vt:lpstr>Calibri Light</vt:lpstr>
      <vt:lpstr>Courier Final Draft</vt:lpstr>
      <vt:lpstr>The Great Escape</vt:lpstr>
      <vt:lpstr>Office Theme</vt:lpstr>
      <vt:lpstr>Adobe Photoshop Image</vt:lpstr>
      <vt:lpstr>Distributed SWI-Prolog Development</vt:lpstr>
      <vt:lpstr>Pengines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Where are we going?</vt:lpstr>
      <vt:lpstr>PowerPoint Presentation</vt:lpstr>
      <vt:lpstr>Where to Get It </vt:lpstr>
      <vt:lpstr>STOP OLD SLIDES BELOW HERE</vt:lpstr>
      <vt:lpstr>Where we're going</vt:lpstr>
      <vt:lpstr>pengines</vt:lpstr>
      <vt:lpstr>pengines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Prolog?</vt:lpstr>
      <vt:lpstr>PowerPoint Presentation</vt:lpstr>
      <vt:lpstr>PowerPoint Presentation</vt:lpstr>
      <vt:lpstr>PowerPoint Presentation</vt:lpstr>
      <vt:lpstr>PowerPoint Presentation</vt:lpstr>
      <vt:lpstr>KB diagram</vt:lpstr>
      <vt:lpstr>pengine architecture roles</vt:lpstr>
      <vt:lpstr>Pengine Architecture</vt:lpstr>
      <vt:lpstr>Query from Prolog</vt:lpstr>
      <vt:lpstr>Query from Javascript</vt:lpstr>
      <vt:lpstr>The Sandbox Application</vt:lpstr>
      <vt:lpstr>Exposing API's in an application</vt:lpstr>
      <vt:lpstr>Make your own application</vt:lpstr>
      <vt:lpstr>PowerPoint Presentation</vt:lpstr>
      <vt:lpstr>pengines</vt:lpstr>
      <vt:lpstr>SWISH</vt:lpstr>
      <vt:lpstr>Where we're going</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Distributed SWI-Prolog Development</dc:title>
  <dc:creator>Anne Ogborn</dc:creator>
  <cp:lastModifiedBy>Anne Ogborn</cp:lastModifiedBy>
  <cp:revision>99</cp:revision>
  <cp:lastPrinted>2014-09-10T08:19:19Z</cp:lastPrinted>
  <dcterms:created xsi:type="dcterms:W3CDTF">2014-09-09T04:06:41Z</dcterms:created>
  <dcterms:modified xsi:type="dcterms:W3CDTF">2014-09-13T19:07:46Z</dcterms:modified>
</cp:coreProperties>
</file>